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3"/>
  </p:notesMasterIdLst>
  <p:handoutMasterIdLst>
    <p:handoutMasterId r:id="rId14"/>
  </p:handoutMasterIdLst>
  <p:sldIdLst>
    <p:sldId id="376" r:id="rId2"/>
    <p:sldId id="449" r:id="rId3"/>
    <p:sldId id="434" r:id="rId4"/>
    <p:sldId id="435" r:id="rId5"/>
    <p:sldId id="436" r:id="rId6"/>
    <p:sldId id="454" r:id="rId7"/>
    <p:sldId id="437" r:id="rId8"/>
    <p:sldId id="455" r:id="rId9"/>
    <p:sldId id="438" r:id="rId10"/>
    <p:sldId id="451" r:id="rId11"/>
    <p:sldId id="459" r:id="rId12"/>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69"/>
    <p:restoredTop sz="76225" autoAdjust="0"/>
  </p:normalViewPr>
  <p:slideViewPr>
    <p:cSldViewPr>
      <p:cViewPr varScale="1">
        <p:scale>
          <a:sx n="57" d="100"/>
          <a:sy n="57" d="100"/>
        </p:scale>
        <p:origin x="1052"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3576"/>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02C529C-A1F2-4037-B812-FDB25E3973D5}"/>
              </a:ext>
            </a:extLst>
          </p:cNvPr>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ea typeface="MS PGothic" charset="0"/>
                <a:cs typeface="MS PGothic" charset="0"/>
              </a:defRPr>
            </a:lvl1pPr>
          </a:lstStyle>
          <a:p>
            <a:pPr>
              <a:defRPr/>
            </a:pPr>
            <a:endParaRPr lang="en-US"/>
          </a:p>
        </p:txBody>
      </p:sp>
      <p:sp>
        <p:nvSpPr>
          <p:cNvPr id="2051" name="Rectangle 3">
            <a:extLst>
              <a:ext uri="{FF2B5EF4-FFF2-40B4-BE49-F238E27FC236}">
                <a16:creationId xmlns:a16="http://schemas.microsoft.com/office/drawing/2014/main" id="{B9919F2C-1897-42A6-8FCB-1C22F6B5FEF8}"/>
              </a:ext>
            </a:extLst>
          </p:cNvPr>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ea typeface="MS PGothic" charset="0"/>
                <a:cs typeface="MS PGothic" charset="0"/>
              </a:defRPr>
            </a:lvl1pPr>
          </a:lstStyle>
          <a:p>
            <a:pPr>
              <a:defRPr/>
            </a:pPr>
            <a:endParaRPr lang="en-US"/>
          </a:p>
        </p:txBody>
      </p:sp>
      <p:sp>
        <p:nvSpPr>
          <p:cNvPr id="8196" name="Rectangle 4">
            <a:extLst>
              <a:ext uri="{FF2B5EF4-FFF2-40B4-BE49-F238E27FC236}">
                <a16:creationId xmlns:a16="http://schemas.microsoft.com/office/drawing/2014/main" id="{A3C07960-9952-4B67-8658-C8809AB37123}"/>
              </a:ext>
            </a:extLst>
          </p:cNvPr>
          <p:cNvSpPr>
            <a:spLocks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8AD6DBF8-AC4A-48E7-9105-7CD5684E9EF4}"/>
              </a:ext>
            </a:extLst>
          </p:cNvPr>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a:extLst>
              <a:ext uri="{FF2B5EF4-FFF2-40B4-BE49-F238E27FC236}">
                <a16:creationId xmlns:a16="http://schemas.microsoft.com/office/drawing/2014/main" id="{A9981FAA-F957-4B59-A1F1-8C4D5E3789D1}"/>
              </a:ext>
            </a:extLst>
          </p:cNvPr>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ea typeface="MS PGothic" charset="0"/>
                <a:cs typeface="MS PGothic" charset="0"/>
              </a:defRPr>
            </a:lvl1pPr>
          </a:lstStyle>
          <a:p>
            <a:pPr>
              <a:defRPr/>
            </a:pPr>
            <a:endParaRPr lang="en-US"/>
          </a:p>
        </p:txBody>
      </p:sp>
      <p:sp>
        <p:nvSpPr>
          <p:cNvPr id="2055" name="Rectangle 7">
            <a:extLst>
              <a:ext uri="{FF2B5EF4-FFF2-40B4-BE49-F238E27FC236}">
                <a16:creationId xmlns:a16="http://schemas.microsoft.com/office/drawing/2014/main" id="{2F74C40E-04E9-4166-B110-B12BEDA18054}"/>
              </a:ext>
            </a:extLst>
          </p:cNvPr>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charset="0"/>
                <a:ea typeface="MS PGothic" charset="-128"/>
              </a:defRPr>
            </a:lvl1pPr>
          </a:lstStyle>
          <a:p>
            <a:pPr>
              <a:defRPr/>
            </a:pPr>
            <a:fld id="{7ED51146-49A5-404A-B73B-59FB09105AF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4A0746F5-F5DC-437D-A93E-FD700737A5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74EE5EEC-2814-4B4C-8454-4BE878995A20}"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0243" name="Rectangle 2">
            <a:extLst>
              <a:ext uri="{FF2B5EF4-FFF2-40B4-BE49-F238E27FC236}">
                <a16:creationId xmlns:a16="http://schemas.microsoft.com/office/drawing/2014/main" id="{F29AFC09-94A5-46C3-9B77-072A31619350}"/>
              </a:ext>
            </a:extLst>
          </p:cNvPr>
          <p:cNvSpPr>
            <a:spLocks noChangeArrowheads="1" noTextEdit="1"/>
          </p:cNvSpPr>
          <p:nvPr>
            <p:ph type="sldImg"/>
          </p:nvPr>
        </p:nvSpPr>
        <p:spPr>
          <a:ln/>
        </p:spPr>
      </p:sp>
      <p:sp>
        <p:nvSpPr>
          <p:cNvPr id="10244" name="Rectangle 3">
            <a:extLst>
              <a:ext uri="{FF2B5EF4-FFF2-40B4-BE49-F238E27FC236}">
                <a16:creationId xmlns:a16="http://schemas.microsoft.com/office/drawing/2014/main" id="{5124400C-FFD6-4865-A906-E684778F16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Hello everyone, today’s lesson will touch on some legal issues when it comes to game development. Clearly, I am not a lawyer, so whatever I teach in this lesson should not be considered legal advice. For any formal legal matters, you should consult an actual lawyer. Nevertheless, I will be going over some common legal considerations you are likely to encounter in the game industry.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we will talk about is licenses, which is extremely important in the video game industry. There are many games that are based on existing IP’s possibly from other forms of media, such as Lord of the Rings, UFC and Harry Potter. These existing IP’s have an existing fanbase, which increases the potential size of the target audience.</a:t>
            </a:r>
          </a:p>
          <a:p>
            <a:endParaRPr lang="en-US" dirty="0"/>
          </a:p>
          <a:p>
            <a:r>
              <a:rPr lang="en-US" dirty="0"/>
              <a:t>When a company wishes to make a game based on an existing IP, the licensor of that IP may or may not be actively involved. Sometimes the licensor may have strong opinions on the nature of the game and be involved from conceptualization to deployment, other times they are happy to let the game studio make the game with little interference. In any case, the licensor usually retains approval rights.</a:t>
            </a:r>
          </a:p>
          <a:p>
            <a:endParaRPr lang="en-US" dirty="0"/>
          </a:p>
          <a:p>
            <a:r>
              <a:rPr lang="en-US" dirty="0"/>
              <a:t>One of the most important things to ensure when making a licensed game is that it retains the look and feel of the license. Disney properties should be family friendly, Spiderman should not suddenly have the ability to fly, and the game probably shouldn’t kill off main characters without the consent of the licensor. Usually it is the producer (with the aid of the designer and the rest of the team) who has to make sure that the game does not tarnish the license, which means that he should be very familiar with the source material. The best licensed games are ones where the development team and the licensor have a strong proactive relationship, and all parties are trying to create a game that adds to the strength of the </a:t>
            </a:r>
            <a:r>
              <a:rPr lang="en-US" dirty="0" err="1"/>
              <a:t>licence</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ED51146-49A5-404A-B73B-59FB09105AF1}" type="slidenum">
              <a:rPr lang="en-GB" altLang="en-US" smtClean="0"/>
              <a:pPr>
                <a:defRPr/>
              </a:pPr>
              <a:t>10</a:t>
            </a:fld>
            <a:endParaRPr lang="en-GB" altLang="en-US"/>
          </a:p>
        </p:txBody>
      </p:sp>
    </p:spTree>
    <p:extLst>
      <p:ext uri="{BB962C8B-B14F-4D97-AF65-F5344CB8AC3E}">
        <p14:creationId xmlns:p14="http://schemas.microsoft.com/office/powerpoint/2010/main" val="3018143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that was our brief visit into the world of law and video games. You should have a better understanding of copyrights, trademarks, trade secrets and patents: what they are used for, what they protect and what they do not protect. We talked briefly about different legal agreements like work for hire, NDA’s, development contracts, EULAs and Terms of service, and also discussed some issues to consider when developing licensed games based on existing IP’s. But I want to repeat: I am not a lawyer, and for any legal issues there is no getting around consulting an actual lawyer to get to the truth of the matter. </a:t>
            </a:r>
          </a:p>
          <a:p>
            <a:endParaRPr lang="en-US" dirty="0"/>
          </a:p>
          <a:p>
            <a:r>
              <a:rPr lang="en-US" dirty="0"/>
              <a:t>You want the truth? You can’t handle the truth! Yeah, sorry, this has nothing to do with our lesson, I just wanted to say the line. </a:t>
            </a:r>
            <a:r>
              <a:rPr lang="en-US" dirty="0">
                <a:sym typeface="Wingdings" panose="05000000000000000000" pitchFamily="2" charset="2"/>
              </a:rPr>
              <a: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11</a:t>
            </a:fld>
            <a:endParaRPr lang="en-GB" altLang="en-US"/>
          </a:p>
        </p:txBody>
      </p:sp>
    </p:spTree>
    <p:extLst>
      <p:ext uri="{BB962C8B-B14F-4D97-AF65-F5344CB8AC3E}">
        <p14:creationId xmlns:p14="http://schemas.microsoft.com/office/powerpoint/2010/main" val="403458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5BD4005D-4A80-49AB-87FC-DDD620923049}"/>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956D5FBE-D67B-46B7-A273-68651513A5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Most legal issues are concerned with one thing: money. If you agree to deliver something and you don’t, you must pay money. If you use something of mine without permission, pay money. If you make money and I help you, give me some of that money. Remember that the game industry is ultimately an industry, and the purpose of any industry is for its members to earn an income and make a living. Therefore, there are many legal measures put in to protect all parties.</a:t>
            </a:r>
          </a:p>
        </p:txBody>
      </p:sp>
      <p:sp>
        <p:nvSpPr>
          <p:cNvPr id="12292" name="Slide Number Placeholder 3">
            <a:extLst>
              <a:ext uri="{FF2B5EF4-FFF2-40B4-BE49-F238E27FC236}">
                <a16:creationId xmlns:a16="http://schemas.microsoft.com/office/drawing/2014/main" id="{26754211-8E4B-43CF-92A0-54601CE8BE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25099E3B-D4B5-44EC-8423-B1A6615AD431}" type="slidenum">
              <a:rPr lang="en-GB" altLang="en-US" sz="1000" smtClean="0">
                <a:latin typeface="Arial" panose="020B0604020202020204" pitchFamily="34" charset="0"/>
              </a:rPr>
              <a:pPr/>
              <a:t>2</a:t>
            </a:fld>
            <a:endParaRPr lang="en-GB" altLang="en-US" sz="10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667997CA-3E6F-418D-A5F1-81ED434B3781}"/>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33F1D6BE-7D65-4783-B4E3-05AADCE07A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In a game studio, it is often the responsibility of the producer to communicate with lawyers for formal legal advice, for example when negotiating a timeline for the development of a game, or working out licensing agreements with publishers. That being said, it is good to have some general knowledge of these factors even if you are not a producer, so let’s get into it.</a:t>
            </a:r>
          </a:p>
        </p:txBody>
      </p:sp>
      <p:sp>
        <p:nvSpPr>
          <p:cNvPr id="14340" name="Slide Number Placeholder 3">
            <a:extLst>
              <a:ext uri="{FF2B5EF4-FFF2-40B4-BE49-F238E27FC236}">
                <a16:creationId xmlns:a16="http://schemas.microsoft.com/office/drawing/2014/main" id="{DE9209B7-13D7-4B12-8FEE-BC09EEEE39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46C5BF9B-FBF1-4B2B-9E89-358B29B391AA}" type="slidenum">
              <a:rPr lang="en-GB" altLang="en-US" sz="1000" smtClean="0">
                <a:latin typeface="Arial" panose="020B0604020202020204" pitchFamily="34" charset="0"/>
              </a:rPr>
              <a:pPr/>
              <a:t>3</a:t>
            </a:fld>
            <a:endParaRPr lang="en-GB" altLang="en-US" sz="10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45F19DA2-C515-4210-B155-801DE8A559E0}"/>
              </a:ext>
            </a:extLst>
          </p:cNvPr>
          <p:cNvSpPr>
            <a:spLocks noGrp="1" noRot="1" noChangeAspect="1" noChangeArrowheads="1" noTextEdit="1"/>
          </p:cNvSpPr>
          <p:nvPr>
            <p:ph type="sldImg"/>
          </p:nvPr>
        </p:nvSpPr>
        <p:spPr>
          <a:ln/>
        </p:spPr>
      </p:sp>
      <p:sp>
        <p:nvSpPr>
          <p:cNvPr id="16387" name="Notes Placeholder 2">
            <a:extLst>
              <a:ext uri="{FF2B5EF4-FFF2-40B4-BE49-F238E27FC236}">
                <a16:creationId xmlns:a16="http://schemas.microsoft.com/office/drawing/2014/main" id="{E3B6724A-9BD2-47ED-9B9E-094970B9BE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First, let’s talk about intellectual property, or IP. The key concept is to treat creative ideas as a commodity, which is something with value that can be shared or traded. This includes new characters and character designs, storylines, game designs, code, songs, music and a whole host of other creative products.</a:t>
            </a:r>
          </a:p>
          <a:p>
            <a:endParaRPr lang="en-US" altLang="en-US">
              <a:latin typeface="Arial" panose="020B0604020202020204" pitchFamily="34" charset="0"/>
            </a:endParaRPr>
          </a:p>
          <a:p>
            <a:r>
              <a:rPr lang="en-US" altLang="en-US">
                <a:latin typeface="Arial" panose="020B0604020202020204" pitchFamily="34" charset="0"/>
              </a:rPr>
              <a:t>All of these can be considered types of intellectual property. In many cases, they belong to the creator by default without having to sign any legal document, and as a type of property, they can be sold, bought, traded, given away or licensed under some set of terms and conditions. All of this is important because IP’s have the potential to generate income, and this income goes to the parties with the IP rights.</a:t>
            </a:r>
          </a:p>
          <a:p>
            <a:endParaRPr lang="en-US" altLang="en-US">
              <a:latin typeface="Arial" panose="020B0604020202020204" pitchFamily="34" charset="0"/>
            </a:endParaRPr>
          </a:p>
          <a:p>
            <a:r>
              <a:rPr lang="en-US" altLang="en-US">
                <a:latin typeface="Arial" panose="020B0604020202020204" pitchFamily="34" charset="0"/>
              </a:rPr>
              <a:t>Several types of IP’s exist, including copyrights, trademarks and patents, and we will discuss some of these today. The IP rights can be owned by an individual, a group, a company or some combination of these.</a:t>
            </a:r>
          </a:p>
          <a:p>
            <a:endParaRPr lang="en-US" altLang="en-US">
              <a:latin typeface="Arial" panose="020B0604020202020204" pitchFamily="34" charset="0"/>
            </a:endParaRPr>
          </a:p>
          <a:p>
            <a:r>
              <a:rPr lang="en-US" altLang="en-US">
                <a:latin typeface="Arial" panose="020B0604020202020204" pitchFamily="34" charset="0"/>
              </a:rPr>
              <a:t>While many types of IP rights go to the creator by default, the rules are different in different countries, so if you have some IP that you wish to protect, it is best to consult a lawyer. Certainly if the IP rights are going to be transferred from one party to another, this has to be registered in the country that you wish to have these rights, and you will have to employ a specialized lawyer or consult a patent office. It’s all very lawyer-y stuff, and that’s why lawyers make the big bucks.</a:t>
            </a:r>
          </a:p>
        </p:txBody>
      </p:sp>
      <p:sp>
        <p:nvSpPr>
          <p:cNvPr id="16388" name="Slide Number Placeholder 3">
            <a:extLst>
              <a:ext uri="{FF2B5EF4-FFF2-40B4-BE49-F238E27FC236}">
                <a16:creationId xmlns:a16="http://schemas.microsoft.com/office/drawing/2014/main" id="{CBF4CFD7-6AE2-4964-BECF-548C09B0D9B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44DCF31A-6FD1-48D6-9B21-90806D2CF676}" type="slidenum">
              <a:rPr lang="en-GB" altLang="en-US" sz="1000" smtClean="0">
                <a:latin typeface="Arial" panose="020B0604020202020204" pitchFamily="34" charset="0"/>
              </a:rPr>
              <a:pPr/>
              <a:t>4</a:t>
            </a:fld>
            <a:endParaRPr lang="en-GB" altLang="en-US" sz="10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155E3516-4431-4ADB-92B9-D3BA1C447568}"/>
              </a:ext>
            </a:extLst>
          </p:cNvPr>
          <p:cNvSpPr>
            <a:spLocks noGrp="1" noRot="1" noChangeAspect="1" noChangeArrowheads="1" noTextEdit="1"/>
          </p:cNvSpPr>
          <p:nvPr>
            <p:ph type="sldImg"/>
          </p:nvPr>
        </p:nvSpPr>
        <p:spPr>
          <a:ln/>
        </p:spPr>
      </p:sp>
      <p:sp>
        <p:nvSpPr>
          <p:cNvPr id="18435" name="Notes Placeholder 2">
            <a:extLst>
              <a:ext uri="{FF2B5EF4-FFF2-40B4-BE49-F238E27FC236}">
                <a16:creationId xmlns:a16="http://schemas.microsoft.com/office/drawing/2014/main" id="{448FB523-79A2-4B9C-A0DE-2434D26272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In the games industry, there are several common types of IP. The first is Copyrights, which is denoted in by a small ‘C’ in a circle. Copyrights are legal measures to protect original and actual expressions of an idea into a tangible medium. This includes literary works like books and screenplays, musical works, paintings and sculptures, and of course, video games. Take note of the underlined words – these must be expressions of ideas, and they must be tangible. The ideas themselves are not copyrightable, only their expression. You cannot copyright the idea of a match-3 puzzle game, but King can certainly copyright its concrete implementation called Candy Crush.</a:t>
            </a:r>
          </a:p>
          <a:p>
            <a:endParaRPr lang="en-US" altLang="en-US" dirty="0">
              <a:latin typeface="Arial" panose="020B0604020202020204" pitchFamily="34" charset="0"/>
            </a:endParaRPr>
          </a:p>
          <a:p>
            <a:r>
              <a:rPr lang="en-US" altLang="en-US" dirty="0">
                <a:latin typeface="Arial" panose="020B0604020202020204" pitchFamily="34" charset="0"/>
              </a:rPr>
              <a:t>There is a very famous case in game design where Wizards of the Coast, the makers of the collectable card game Magic: the Gathering, copyrighted the “tap” mechanic (actually, they also patented it – more on that later). For those of you who haven’t played Magic: the Gathering, the “tap” mechanic is one where you turn a card sideways to show that the card has used its ability. This means that no other game can implement a similar mechanic and call it “tap”, which is why you see so many games with this type of mechanic call it some other term like “exhaust” or “tilt”. Whether Wizards of the Coast actually got any benefit out of copyrighting this idea is debatable, but it certainly garnered attention, and I guess any sort of publicity is good, right?</a:t>
            </a:r>
          </a:p>
        </p:txBody>
      </p:sp>
      <p:sp>
        <p:nvSpPr>
          <p:cNvPr id="18436" name="Slide Number Placeholder 3">
            <a:extLst>
              <a:ext uri="{FF2B5EF4-FFF2-40B4-BE49-F238E27FC236}">
                <a16:creationId xmlns:a16="http://schemas.microsoft.com/office/drawing/2014/main" id="{45286A1A-1EDF-4175-8A87-73500B8E0B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FD9D395F-DFAC-4CD1-A96F-76160A479AFC}" type="slidenum">
              <a:rPr lang="en-GB" altLang="en-US" sz="1000" smtClean="0">
                <a:latin typeface="Arial" panose="020B0604020202020204" pitchFamily="34" charset="0"/>
              </a:rPr>
              <a:pPr/>
              <a:t>5</a:t>
            </a:fld>
            <a:endParaRPr lang="en-GB" altLang="en-US" sz="10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BF759D7-F6A2-4F00-BC7A-392C6C72D231}"/>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F7A8787D-018C-4B61-A136-47BA93AB129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Next, let’s talk about Trademarks. These are words, symbols or devices that have some distinctive feature which causes the consumer to think of a particular company when they encounter it. This includes the name of the company, like Ubisoft or Blizzard, the name of a product, like Big Mac or iPad, or something else entirely, like the shape of a Coca-Cola bottle or even the phrase “You’re fired!” trademarked by Donald Trump’s use of it in The Apprentice.</a:t>
            </a:r>
          </a:p>
          <a:p>
            <a:endParaRPr lang="en-US" altLang="en-US" dirty="0">
              <a:latin typeface="Arial" panose="020B0604020202020204" pitchFamily="34" charset="0"/>
            </a:endParaRPr>
          </a:p>
          <a:p>
            <a:r>
              <a:rPr lang="en-US" altLang="en-US" dirty="0">
                <a:latin typeface="Arial" panose="020B0604020202020204" pitchFamily="34" charset="0"/>
              </a:rPr>
              <a:t>The intention of trademark law is to avoid confusion to the consumer. If something is closely associated with a company and another party uses it, it is likely that the consumer will assume that this new product is associated with the original company when it is not. Therefore, something can be trademarked only if it is distinguishing and not generalized.</a:t>
            </a:r>
          </a:p>
          <a:p>
            <a:endParaRPr lang="en-US" altLang="en-US" dirty="0">
              <a:latin typeface="Arial" panose="020B0604020202020204" pitchFamily="34" charset="0"/>
            </a:endParaRPr>
          </a:p>
          <a:p>
            <a:r>
              <a:rPr lang="en-US" altLang="en-US" dirty="0">
                <a:latin typeface="Arial" panose="020B0604020202020204" pitchFamily="34" charset="0"/>
              </a:rPr>
              <a:t>There are two labels associated with trademarks: a </a:t>
            </a:r>
            <a:r>
              <a:rPr lang="en-US" altLang="en-US" dirty="0" err="1">
                <a:latin typeface="Arial" panose="020B0604020202020204" pitchFamily="34" charset="0"/>
              </a:rPr>
              <a:t>smal</a:t>
            </a:r>
            <a:r>
              <a:rPr lang="en-US" altLang="en-US" dirty="0">
                <a:latin typeface="Arial" panose="020B0604020202020204" pitchFamily="34" charset="0"/>
              </a:rPr>
              <a:t> ‘TM’ and the circled ‘R’. What’s the difference? Well, putting TM does not require registering, and you can do this to signal your intention that you will eventually be registering this as your trademark. The circled ‘R’ indicates that it is in fact a registered trademark with all the rights granted by this. </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20484" name="Slide Number Placeholder 3">
            <a:extLst>
              <a:ext uri="{FF2B5EF4-FFF2-40B4-BE49-F238E27FC236}">
                <a16:creationId xmlns:a16="http://schemas.microsoft.com/office/drawing/2014/main" id="{7AC6C6DA-D8E9-4367-88F7-B392386CD9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BB449AE0-F2CC-4754-94CB-92C87D8DF377}" type="slidenum">
              <a:rPr lang="en-GB" altLang="en-US" sz="1000" smtClean="0">
                <a:latin typeface="Arial" panose="020B0604020202020204" pitchFamily="34" charset="0"/>
              </a:rPr>
              <a:pPr/>
              <a:t>6</a:t>
            </a:fld>
            <a:endParaRPr lang="en-GB" altLang="en-US" sz="10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1ED11A3F-9668-4E26-9448-84983E67E38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A37B52CC-1A04-47BD-957B-1D30D1DDD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 third type of IP we will discuss is Trade Secrets. This is information that gives a company a competitive advantage over its competitors, usually costing money to develop and has the potential to generate revenue. Classic examples include Google’s search engine algorithm, KFC’s recipe with 11 herbs and spices, and the formula for Listerine.</a:t>
            </a:r>
          </a:p>
          <a:p>
            <a:endParaRPr lang="en-US" altLang="en-US">
              <a:latin typeface="Arial" panose="020B0604020202020204" pitchFamily="34" charset="0"/>
            </a:endParaRPr>
          </a:p>
          <a:p>
            <a:r>
              <a:rPr lang="en-US" altLang="en-US">
                <a:latin typeface="Arial" panose="020B0604020202020204" pitchFamily="34" charset="0"/>
              </a:rPr>
              <a:t>Registering something as a trade secret protects against someone revealing it to unauthorized people, such as a former employee revealing it to his new company. However, it does not protect against someone arriving at the same thing independently or through reverse engineering. So if you want to experiment and come up with your own version of KFC chicken, go ahead. Hmm, I’m getting hungry for some reason.</a:t>
            </a:r>
          </a:p>
        </p:txBody>
      </p:sp>
      <p:sp>
        <p:nvSpPr>
          <p:cNvPr id="22532" name="Slide Number Placeholder 3">
            <a:extLst>
              <a:ext uri="{FF2B5EF4-FFF2-40B4-BE49-F238E27FC236}">
                <a16:creationId xmlns:a16="http://schemas.microsoft.com/office/drawing/2014/main" id="{BC0A007D-5B27-46D9-9D49-792EA5B94D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7DECFB1F-4D1E-4225-B93B-8B4043CDF095}" type="slidenum">
              <a:rPr lang="en-GB" altLang="en-US" sz="1000" smtClean="0">
                <a:latin typeface="Arial" panose="020B0604020202020204" pitchFamily="34" charset="0"/>
              </a:rPr>
              <a:pPr/>
              <a:t>7</a:t>
            </a:fld>
            <a:endParaRPr lang="en-GB" altLang="en-US" sz="10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type of IP we will talk about is patents. Like all other types of IP, patents apply to inventions that are concrete implementations of ideas, not to the ideas themselves. To qualify for a patent, the invention must be new, it must involve some non-trivial inventive step, and it must have a useful identified application. </a:t>
            </a:r>
          </a:p>
          <a:p>
            <a:endParaRPr lang="en-US" dirty="0"/>
          </a:p>
          <a:p>
            <a:r>
              <a:rPr lang="en-US" dirty="0"/>
              <a:t>Once a patent has been successfully filed, it prevents others from making, using or selling the item for a fixed length of time depending on the country where the patent was filed; for both the United States and Singapore, this period is 20 years. Once this period is over, the item becomes public domain and can be freely exploited by everyone.</a:t>
            </a:r>
          </a:p>
          <a:p>
            <a:endParaRPr lang="en-US" dirty="0"/>
          </a:p>
          <a:p>
            <a:r>
              <a:rPr lang="en-US" dirty="0"/>
              <a:t>Many common everyday objects were once patented and greatly benefited its inventor, like the light bulb and the zipper. Examples in the video game industry include various controller designs, AR and VR technologies, and even Sega’s patent of having an arrow indicate the direction that the player should travel in a driving game, which was the subject of a lawsuit against Fox Interactive in 2003.</a:t>
            </a:r>
          </a:p>
        </p:txBody>
      </p:sp>
      <p:sp>
        <p:nvSpPr>
          <p:cNvPr id="4" name="Slide Number Placeholder 3"/>
          <p:cNvSpPr>
            <a:spLocks noGrp="1"/>
          </p:cNvSpPr>
          <p:nvPr>
            <p:ph type="sldNum" sz="quarter" idx="5"/>
          </p:nvPr>
        </p:nvSpPr>
        <p:spPr/>
        <p:txBody>
          <a:bodyPr/>
          <a:lstStyle/>
          <a:p>
            <a:pPr>
              <a:defRPr/>
            </a:pPr>
            <a:fld id="{7ED51146-49A5-404A-B73B-59FB09105AF1}" type="slidenum">
              <a:rPr lang="en-GB" altLang="en-US" smtClean="0"/>
              <a:pPr>
                <a:defRPr/>
              </a:pPr>
              <a:t>8</a:t>
            </a:fld>
            <a:endParaRPr lang="en-GB" altLang="en-US"/>
          </a:p>
        </p:txBody>
      </p:sp>
    </p:spTree>
    <p:extLst>
      <p:ext uri="{BB962C8B-B14F-4D97-AF65-F5344CB8AC3E}">
        <p14:creationId xmlns:p14="http://schemas.microsoft.com/office/powerpoint/2010/main" val="1608212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intellectual property issues, there are other common legal agreements in the games industry. Legal agreements are contracts between two or more parties that state clearly the duties and responsibilities of the parties involved.</a:t>
            </a:r>
          </a:p>
          <a:p>
            <a:endParaRPr lang="en-US" dirty="0"/>
          </a:p>
          <a:p>
            <a:r>
              <a:rPr lang="en-US" dirty="0"/>
              <a:t>For example, a work for hire contract is signed when a game studio or publisher hires another party to provide a service, whether it is to get a freelance artist for some concept art or a freelance programmer to code a section of the game. In this contract, things like the nature of the work, deadline for delivery and who owns the asset created are specified.</a:t>
            </a:r>
          </a:p>
          <a:p>
            <a:endParaRPr lang="en-US" dirty="0"/>
          </a:p>
          <a:p>
            <a:r>
              <a:rPr lang="en-US" dirty="0"/>
              <a:t>Non-disclosure agreements, or NDA’s, are important especially during development and before deployment. This allows the sharing of ideas among the parties with the legal protection that the shared ideas are not revealed to others.</a:t>
            </a:r>
          </a:p>
          <a:p>
            <a:endParaRPr lang="en-US" dirty="0"/>
          </a:p>
          <a:p>
            <a:r>
              <a:rPr lang="en-US" dirty="0"/>
              <a:t>Development contracts are usually signed between game publishers and game studios, and are generally longer term than work for hire contracts. Development contracts represent an understanding that the publisher will finance the studio’s game or games, and the publisher will therefore get a share of the profits.</a:t>
            </a:r>
          </a:p>
          <a:p>
            <a:endParaRPr lang="en-US" dirty="0"/>
          </a:p>
          <a:p>
            <a:r>
              <a:rPr lang="en-US" dirty="0"/>
              <a:t>Finally, there are two common legal agreements between game companies and the players. The first is the End User License Agreement, or EULA, which basically says that even though you bought the software, you are not allowed to freely distribute it or, worse yet, sell it. The other is the Terms of Service, which you will have to agree to when you play an online game. The TOS tells players that they have to adhere to certain rules, such as not selling game objects or not having multiple accounts, and that the game company can remove the player from the game if they violate these terms. This is the reason why Disguised Toast was banned from Hearthstone so many times.</a:t>
            </a:r>
          </a:p>
        </p:txBody>
      </p:sp>
      <p:sp>
        <p:nvSpPr>
          <p:cNvPr id="4" name="Slide Number Placeholder 3"/>
          <p:cNvSpPr>
            <a:spLocks noGrp="1"/>
          </p:cNvSpPr>
          <p:nvPr>
            <p:ph type="sldNum" sz="quarter" idx="5"/>
          </p:nvPr>
        </p:nvSpPr>
        <p:spPr/>
        <p:txBody>
          <a:bodyPr/>
          <a:lstStyle/>
          <a:p>
            <a:pPr>
              <a:defRPr/>
            </a:pPr>
            <a:fld id="{7ED51146-49A5-404A-B73B-59FB09105AF1}" type="slidenum">
              <a:rPr lang="en-GB" altLang="en-US" smtClean="0"/>
              <a:pPr>
                <a:defRPr/>
              </a:pPr>
              <a:t>9</a:t>
            </a:fld>
            <a:endParaRPr lang="en-GB" altLang="en-US"/>
          </a:p>
        </p:txBody>
      </p:sp>
    </p:spTree>
    <p:extLst>
      <p:ext uri="{BB962C8B-B14F-4D97-AF65-F5344CB8AC3E}">
        <p14:creationId xmlns:p14="http://schemas.microsoft.com/office/powerpoint/2010/main" val="122922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1485723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FD9770C9-D70B-4918-A47B-E51B0918FC92}"/>
              </a:ext>
            </a:extLst>
          </p:cNvPr>
          <p:cNvSpPr>
            <a:spLocks noGrp="1" noChangeArrowheads="1"/>
          </p:cNvSpPr>
          <p:nvPr>
            <p:ph type="sldNum" sz="quarter" idx="10"/>
          </p:nvPr>
        </p:nvSpPr>
        <p:spPr>
          <a:ln/>
        </p:spPr>
        <p:txBody>
          <a:bodyPr/>
          <a:lstStyle>
            <a:lvl1pPr>
              <a:defRPr/>
            </a:lvl1pPr>
          </a:lstStyle>
          <a:p>
            <a:pPr>
              <a:defRPr/>
            </a:pPr>
            <a:r>
              <a:rPr lang="en-US" altLang="en-US"/>
              <a:t>Slide </a:t>
            </a:r>
            <a:fld id="{A28BAA56-C09E-4A8C-9C6C-900FE1964AEC}" type="slidenum">
              <a:rPr lang="en-US" altLang="en-US"/>
              <a:pPr>
                <a:defRPr/>
              </a:pPr>
              <a:t>‹#›</a:t>
            </a:fld>
            <a:endParaRPr lang="en-US" altLang="en-US"/>
          </a:p>
        </p:txBody>
      </p:sp>
    </p:spTree>
    <p:extLst>
      <p:ext uri="{BB962C8B-B14F-4D97-AF65-F5344CB8AC3E}">
        <p14:creationId xmlns:p14="http://schemas.microsoft.com/office/powerpoint/2010/main" val="863539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CF525536-01E7-4D58-8F44-15F9460B6888}"/>
              </a:ext>
            </a:extLst>
          </p:cNvPr>
          <p:cNvSpPr>
            <a:spLocks noGrp="1" noChangeArrowheads="1"/>
          </p:cNvSpPr>
          <p:nvPr>
            <p:ph type="sldNum" sz="quarter" idx="10"/>
          </p:nvPr>
        </p:nvSpPr>
        <p:spPr>
          <a:ln/>
        </p:spPr>
        <p:txBody>
          <a:bodyPr/>
          <a:lstStyle>
            <a:lvl1pPr>
              <a:defRPr/>
            </a:lvl1pPr>
          </a:lstStyle>
          <a:p>
            <a:pPr>
              <a:defRPr/>
            </a:pPr>
            <a:r>
              <a:rPr lang="en-US" altLang="en-US"/>
              <a:t>Slide </a:t>
            </a:r>
            <a:fld id="{A3E79DDF-38B3-4153-9FEB-E5F08F193368}" type="slidenum">
              <a:rPr lang="en-US" altLang="en-US"/>
              <a:pPr>
                <a:defRPr/>
              </a:pPr>
              <a:t>‹#›</a:t>
            </a:fld>
            <a:endParaRPr lang="en-US" altLang="en-US"/>
          </a:p>
        </p:txBody>
      </p:sp>
    </p:spTree>
    <p:extLst>
      <p:ext uri="{BB962C8B-B14F-4D97-AF65-F5344CB8AC3E}">
        <p14:creationId xmlns:p14="http://schemas.microsoft.com/office/powerpoint/2010/main" val="3630557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3344CDAA-621E-4720-B030-4B7C367D8FD2}"/>
              </a:ext>
            </a:extLst>
          </p:cNvPr>
          <p:cNvSpPr>
            <a:spLocks noGrp="1" noChangeArrowheads="1"/>
          </p:cNvSpPr>
          <p:nvPr>
            <p:ph type="sldNum" sz="quarter" idx="10"/>
          </p:nvPr>
        </p:nvSpPr>
        <p:spPr>
          <a:ln/>
        </p:spPr>
        <p:txBody>
          <a:bodyPr/>
          <a:lstStyle>
            <a:lvl1pPr>
              <a:defRPr/>
            </a:lvl1pPr>
          </a:lstStyle>
          <a:p>
            <a:pPr>
              <a:defRPr/>
            </a:pPr>
            <a:r>
              <a:rPr lang="en-US" altLang="en-US"/>
              <a:t>Slide </a:t>
            </a:r>
            <a:fld id="{4FF018C7-CC9D-4FA9-BA2F-3B57CD298965}" type="slidenum">
              <a:rPr lang="en-US" altLang="en-US"/>
              <a:pPr>
                <a:defRPr/>
              </a:pPr>
              <a:t>‹#›</a:t>
            </a:fld>
            <a:endParaRPr lang="en-US" altLang="en-US"/>
          </a:p>
        </p:txBody>
      </p:sp>
    </p:spTree>
    <p:extLst>
      <p:ext uri="{BB962C8B-B14F-4D97-AF65-F5344CB8AC3E}">
        <p14:creationId xmlns:p14="http://schemas.microsoft.com/office/powerpoint/2010/main" val="1337735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a:extLst>
              <a:ext uri="{FF2B5EF4-FFF2-40B4-BE49-F238E27FC236}">
                <a16:creationId xmlns:a16="http://schemas.microsoft.com/office/drawing/2014/main" id="{96F4AEA8-6DE6-48BD-8802-D2F2155CF6A9}"/>
              </a:ext>
            </a:extLst>
          </p:cNvPr>
          <p:cNvSpPr>
            <a:spLocks noGrp="1" noChangeArrowheads="1"/>
          </p:cNvSpPr>
          <p:nvPr>
            <p:ph type="sldNum" sz="quarter" idx="10"/>
          </p:nvPr>
        </p:nvSpPr>
        <p:spPr>
          <a:ln/>
        </p:spPr>
        <p:txBody>
          <a:bodyPr/>
          <a:lstStyle>
            <a:lvl1pPr>
              <a:defRPr/>
            </a:lvl1pPr>
          </a:lstStyle>
          <a:p>
            <a:pPr>
              <a:defRPr/>
            </a:pPr>
            <a:r>
              <a:rPr lang="en-US" altLang="en-US"/>
              <a:t>Slide </a:t>
            </a:r>
            <a:fld id="{97D5DEEA-ED2E-4D23-B47C-795D7332A947}" type="slidenum">
              <a:rPr lang="en-US" altLang="en-US"/>
              <a:pPr>
                <a:defRPr/>
              </a:pPr>
              <a:t>‹#›</a:t>
            </a:fld>
            <a:endParaRPr lang="en-US" altLang="en-US"/>
          </a:p>
        </p:txBody>
      </p:sp>
    </p:spTree>
    <p:extLst>
      <p:ext uri="{BB962C8B-B14F-4D97-AF65-F5344CB8AC3E}">
        <p14:creationId xmlns:p14="http://schemas.microsoft.com/office/powerpoint/2010/main" val="1265703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A86CFB5C-D526-45C4-B7D2-F6CC77CE1172}"/>
              </a:ext>
            </a:extLst>
          </p:cNvPr>
          <p:cNvSpPr>
            <a:spLocks noGrp="1" noChangeArrowheads="1"/>
          </p:cNvSpPr>
          <p:nvPr>
            <p:ph type="sldNum" sz="quarter" idx="10"/>
          </p:nvPr>
        </p:nvSpPr>
        <p:spPr/>
        <p:txBody>
          <a:bodyPr/>
          <a:lstStyle>
            <a:lvl1pPr>
              <a:defRPr/>
            </a:lvl1pPr>
          </a:lstStyle>
          <a:p>
            <a:pPr>
              <a:defRPr/>
            </a:pPr>
            <a:r>
              <a:rPr lang="en-US" altLang="en-US"/>
              <a:t> Slide </a:t>
            </a:r>
            <a:fld id="{B8514650-3E71-4D85-97E5-3CE5ED0E7FF4}" type="slidenum">
              <a:rPr lang="en-US" altLang="en-US"/>
              <a:pPr>
                <a:defRPr/>
              </a:pPr>
              <a:t>‹#›</a:t>
            </a:fld>
            <a:endParaRPr lang="en-US" altLang="en-US"/>
          </a:p>
        </p:txBody>
      </p:sp>
    </p:spTree>
    <p:extLst>
      <p:ext uri="{BB962C8B-B14F-4D97-AF65-F5344CB8AC3E}">
        <p14:creationId xmlns:p14="http://schemas.microsoft.com/office/powerpoint/2010/main" val="2756879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a:extLst>
              <a:ext uri="{FF2B5EF4-FFF2-40B4-BE49-F238E27FC236}">
                <a16:creationId xmlns:a16="http://schemas.microsoft.com/office/drawing/2014/main" id="{1F186FC4-1777-47DC-9B77-68A119424883}"/>
              </a:ext>
            </a:extLst>
          </p:cNvPr>
          <p:cNvSpPr>
            <a:spLocks noGrp="1" noChangeArrowheads="1"/>
          </p:cNvSpPr>
          <p:nvPr>
            <p:ph type="sldNum" sz="quarter" idx="10"/>
          </p:nvPr>
        </p:nvSpPr>
        <p:spPr/>
        <p:txBody>
          <a:bodyPr/>
          <a:lstStyle>
            <a:lvl1pPr>
              <a:defRPr/>
            </a:lvl1pPr>
          </a:lstStyle>
          <a:p>
            <a:pPr>
              <a:defRPr/>
            </a:pPr>
            <a:r>
              <a:rPr lang="en-US" altLang="en-US"/>
              <a:t>  Slide </a:t>
            </a:r>
            <a:fld id="{58BDD975-911F-48D3-90DC-AC9DBCE0E6D8}" type="slidenum">
              <a:rPr lang="en-US" altLang="en-US"/>
              <a:pPr>
                <a:defRPr/>
              </a:pPr>
              <a:t>‹#›</a:t>
            </a:fld>
            <a:endParaRPr lang="en-US" altLang="en-US"/>
          </a:p>
        </p:txBody>
      </p:sp>
    </p:spTree>
    <p:extLst>
      <p:ext uri="{BB962C8B-B14F-4D97-AF65-F5344CB8AC3E}">
        <p14:creationId xmlns:p14="http://schemas.microsoft.com/office/powerpoint/2010/main" val="3138933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a:extLst>
              <a:ext uri="{FF2B5EF4-FFF2-40B4-BE49-F238E27FC236}">
                <a16:creationId xmlns:a16="http://schemas.microsoft.com/office/drawing/2014/main" id="{63D4DB65-9B95-41F3-AE1A-9237CCC3B543}"/>
              </a:ext>
            </a:extLst>
          </p:cNvPr>
          <p:cNvSpPr>
            <a:spLocks noGrp="1" noChangeArrowheads="1"/>
          </p:cNvSpPr>
          <p:nvPr>
            <p:ph type="sldNum" sz="quarter" idx="10"/>
          </p:nvPr>
        </p:nvSpPr>
        <p:spPr/>
        <p:txBody>
          <a:bodyPr/>
          <a:lstStyle>
            <a:lvl1pPr>
              <a:defRPr/>
            </a:lvl1pPr>
          </a:lstStyle>
          <a:p>
            <a:pPr>
              <a:defRPr/>
            </a:pPr>
            <a:r>
              <a:rPr lang="en-US" altLang="en-US"/>
              <a:t> Slide </a:t>
            </a:r>
            <a:fld id="{AA55F72D-AAAB-421B-927D-1F2814183675}" type="slidenum">
              <a:rPr lang="en-US" altLang="en-US"/>
              <a:pPr>
                <a:defRPr/>
              </a:pPr>
              <a:t>‹#›</a:t>
            </a:fld>
            <a:endParaRPr lang="en-US" altLang="en-US"/>
          </a:p>
        </p:txBody>
      </p:sp>
    </p:spTree>
    <p:extLst>
      <p:ext uri="{BB962C8B-B14F-4D97-AF65-F5344CB8AC3E}">
        <p14:creationId xmlns:p14="http://schemas.microsoft.com/office/powerpoint/2010/main" val="2845631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696E1EFB-7ED5-455E-8B2B-B3854214C95C}"/>
              </a:ext>
            </a:extLst>
          </p:cNvPr>
          <p:cNvSpPr>
            <a:spLocks noGrp="1" noChangeArrowheads="1"/>
          </p:cNvSpPr>
          <p:nvPr>
            <p:ph type="sldNum" sz="quarter" idx="10"/>
          </p:nvPr>
        </p:nvSpPr>
        <p:spPr/>
        <p:txBody>
          <a:bodyPr/>
          <a:lstStyle>
            <a:lvl1pPr>
              <a:defRPr/>
            </a:lvl1pPr>
          </a:lstStyle>
          <a:p>
            <a:pPr>
              <a:defRPr/>
            </a:pPr>
            <a:br>
              <a:rPr lang="en-US" altLang="en-US"/>
            </a:br>
            <a:r>
              <a:rPr lang="en-US" altLang="en-US"/>
              <a:t>Slide </a:t>
            </a:r>
            <a:fld id="{2707BE64-A7DA-4C69-9397-28F37BE7A16C}" type="slidenum">
              <a:rPr lang="en-US" altLang="en-US"/>
              <a:pPr>
                <a:defRPr/>
              </a:pPr>
              <a:t>‹#›</a:t>
            </a:fld>
            <a:endParaRPr lang="en-US" altLang="en-US"/>
          </a:p>
        </p:txBody>
      </p:sp>
    </p:spTree>
    <p:extLst>
      <p:ext uri="{BB962C8B-B14F-4D97-AF65-F5344CB8AC3E}">
        <p14:creationId xmlns:p14="http://schemas.microsoft.com/office/powerpoint/2010/main" val="1543934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5BE189AA-316F-49F1-A3DC-BE126AA7DA7E}"/>
              </a:ext>
            </a:extLst>
          </p:cNvPr>
          <p:cNvSpPr>
            <a:spLocks noGrp="1" noChangeArrowheads="1"/>
          </p:cNvSpPr>
          <p:nvPr>
            <p:ph type="sldNum" sz="quarter" idx="10"/>
          </p:nvPr>
        </p:nvSpPr>
        <p:spPr/>
        <p:txBody>
          <a:bodyPr/>
          <a:lstStyle>
            <a:lvl1pPr>
              <a:defRPr/>
            </a:lvl1pPr>
          </a:lstStyle>
          <a:p>
            <a:pPr>
              <a:defRPr/>
            </a:pPr>
            <a:r>
              <a:rPr lang="en-US" altLang="en-US"/>
              <a:t> Slide </a:t>
            </a:r>
            <a:fld id="{6E44063B-1C05-4FA0-90D5-71760CFDE913}" type="slidenum">
              <a:rPr lang="en-US" altLang="en-US"/>
              <a:pPr>
                <a:defRPr/>
              </a:pPr>
              <a:t>‹#›</a:t>
            </a:fld>
            <a:endParaRPr lang="en-US" altLang="en-US"/>
          </a:p>
        </p:txBody>
      </p:sp>
    </p:spTree>
    <p:extLst>
      <p:ext uri="{BB962C8B-B14F-4D97-AF65-F5344CB8AC3E}">
        <p14:creationId xmlns:p14="http://schemas.microsoft.com/office/powerpoint/2010/main" val="13225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EC38D2CF-4E8D-4AD4-947A-95B88D46F7C3}"/>
              </a:ext>
            </a:extLst>
          </p:cNvPr>
          <p:cNvSpPr>
            <a:spLocks noGrp="1" noChangeArrowheads="1"/>
          </p:cNvSpPr>
          <p:nvPr>
            <p:ph type="sldNum" sz="quarter" idx="10"/>
          </p:nvPr>
        </p:nvSpPr>
        <p:spPr>
          <a:ln/>
        </p:spPr>
        <p:txBody>
          <a:bodyPr/>
          <a:lstStyle>
            <a:lvl1pPr>
              <a:defRPr/>
            </a:lvl1pPr>
          </a:lstStyle>
          <a:p>
            <a:pPr>
              <a:defRPr/>
            </a:pPr>
            <a:r>
              <a:rPr lang="en-US" altLang="en-US"/>
              <a:t>Slide </a:t>
            </a:r>
            <a:fld id="{7B1E1018-A521-4573-BD59-BAD76447AE1B}" type="slidenum">
              <a:rPr lang="en-US" altLang="en-US"/>
              <a:pPr>
                <a:defRPr/>
              </a:pPr>
              <a:t>‹#›</a:t>
            </a:fld>
            <a:endParaRPr lang="en-US" altLang="en-US"/>
          </a:p>
        </p:txBody>
      </p:sp>
    </p:spTree>
    <p:extLst>
      <p:ext uri="{BB962C8B-B14F-4D97-AF65-F5344CB8AC3E}">
        <p14:creationId xmlns:p14="http://schemas.microsoft.com/office/powerpoint/2010/main" val="93600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E5173AA8-CAD3-43AC-A966-B84C09357FB3}"/>
              </a:ext>
            </a:extLst>
          </p:cNvPr>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a:extLst>
              <a:ext uri="{FF2B5EF4-FFF2-40B4-BE49-F238E27FC236}">
                <a16:creationId xmlns:a16="http://schemas.microsoft.com/office/drawing/2014/main" id="{3EB49BFD-D8A6-4B25-896C-10F9C0D874B2}"/>
              </a:ext>
            </a:extLst>
          </p:cNvPr>
          <p:cNvSpPr>
            <a:spLocks noGrp="1" noChangeArrowheads="1"/>
          </p:cNvSpPr>
          <p:nvPr>
            <p:ph type="sldNum" sz="quarter" idx="4"/>
          </p:nvPr>
        </p:nvSpPr>
        <p:spPr bwMode="auto">
          <a:xfrm>
            <a:off x="6705600" y="6283325"/>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charset="0"/>
                <a:ea typeface="MS PGothic" charset="-128"/>
              </a:defRPr>
            </a:lvl1pPr>
          </a:lstStyle>
          <a:p>
            <a:pPr>
              <a:defRPr/>
            </a:pPr>
            <a:r>
              <a:rPr lang="en-US" altLang="en-US"/>
              <a:t>Slide </a:t>
            </a:r>
            <a:fld id="{C06B9352-0F9F-4F96-B5E8-FC7D6FB2CBC7}" type="slidenum">
              <a:rPr lang="en-US" altLang="en-US"/>
              <a:pPr>
                <a:defRPr/>
              </a:pPr>
              <a:t>‹#›</a:t>
            </a:fld>
            <a:endParaRPr lang="en-US" altLang="en-US"/>
          </a:p>
        </p:txBody>
      </p:sp>
      <p:sp>
        <p:nvSpPr>
          <p:cNvPr id="1028" name="Line 17">
            <a:extLst>
              <a:ext uri="{FF2B5EF4-FFF2-40B4-BE49-F238E27FC236}">
                <a16:creationId xmlns:a16="http://schemas.microsoft.com/office/drawing/2014/main" id="{1A2FA0EE-9EEB-4DB5-A134-B35F2E8DFD7C}"/>
              </a:ext>
            </a:extLst>
          </p:cNvPr>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a:extLst>
              <a:ext uri="{FF2B5EF4-FFF2-40B4-BE49-F238E27FC236}">
                <a16:creationId xmlns:a16="http://schemas.microsoft.com/office/drawing/2014/main" id="{7E6F8ED0-3B05-4EF6-A6FC-20664D81EC85}"/>
              </a:ext>
            </a:extLst>
          </p:cNvPr>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defRPr/>
            </a:pPr>
            <a:endParaRPr lang="en-US" altLang="en-US"/>
          </a:p>
        </p:txBody>
      </p:sp>
      <p:sp>
        <p:nvSpPr>
          <p:cNvPr id="48130" name="Rectangle 2">
            <a:extLst>
              <a:ext uri="{FF2B5EF4-FFF2-40B4-BE49-F238E27FC236}">
                <a16:creationId xmlns:a16="http://schemas.microsoft.com/office/drawing/2014/main" id="{0F8D3083-34C8-4B8D-966B-40CAAB9A53D1}"/>
              </a:ext>
            </a:extLst>
          </p:cNvPr>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1" name="Picture 22" descr="School of ICT">
            <a:extLst>
              <a:ext uri="{FF2B5EF4-FFF2-40B4-BE49-F238E27FC236}">
                <a16:creationId xmlns:a16="http://schemas.microsoft.com/office/drawing/2014/main" id="{2A0D9235-12E9-4500-99C3-36DB74A052F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Box 8">
            <a:extLst>
              <a:ext uri="{FF2B5EF4-FFF2-40B4-BE49-F238E27FC236}">
                <a16:creationId xmlns:a16="http://schemas.microsoft.com/office/drawing/2014/main" id="{C4CC5B96-E8A2-4C18-8C50-4AB841622A39}"/>
              </a:ext>
            </a:extLst>
          </p:cNvPr>
          <p:cNvSpPr txBox="1">
            <a:spLocks noChangeArrowheads="1"/>
          </p:cNvSpPr>
          <p:nvPr userDrawn="1"/>
        </p:nvSpPr>
        <p:spPr bwMode="auto">
          <a:xfrm>
            <a:off x="3678238" y="6384925"/>
            <a:ext cx="1710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defRPr/>
            </a:pPr>
            <a:r>
              <a:rPr lang="en-US" altLang="en-US" sz="1200" dirty="0">
                <a:latin typeface="Arial" charset="0"/>
                <a:ea typeface="Arial" charset="0"/>
                <a:cs typeface="Arial" charset="0"/>
              </a:rPr>
              <a:t>Last Update: 23-04-20</a:t>
            </a:r>
          </a:p>
        </p:txBody>
      </p:sp>
      <p:sp>
        <p:nvSpPr>
          <p:cNvPr id="2" name="MSIPCMContentMarking" descr="{&quot;HashCode&quot;:-1818968269,&quot;Placement&quot;:&quot;Header&quot;}">
            <a:extLst>
              <a:ext uri="{FF2B5EF4-FFF2-40B4-BE49-F238E27FC236}">
                <a16:creationId xmlns:a16="http://schemas.microsoft.com/office/drawing/2014/main" id="{88B52FD2-D7EC-476C-A08B-F552485E52DF}"/>
              </a:ext>
            </a:extLst>
          </p:cNvPr>
          <p:cNvSpPr txBox="1">
            <a:spLocks noChangeArrowheads="1"/>
          </p:cNvSpPr>
          <p:nvPr userDrawn="1"/>
        </p:nvSpPr>
        <p:spPr bwMode="auto">
          <a:xfrm>
            <a:off x="0" y="0"/>
            <a:ext cx="275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400">
                <a:solidFill>
                  <a:schemeClr val="tx1"/>
                </a:solidFill>
                <a:latin typeface="Verdana" panose="020B0604030504040204" pitchFamily="34" charset="0"/>
                <a:ea typeface="MS PGothic" panose="020B0600070205080204" pitchFamily="34" charset="-128"/>
              </a:defRPr>
            </a:lvl1pPr>
            <a:lvl2pPr marL="742950" indent="-285750">
              <a:defRPr sz="2400">
                <a:solidFill>
                  <a:schemeClr val="tx1"/>
                </a:solidFill>
                <a:latin typeface="Verdana" panose="020B0604030504040204" pitchFamily="34" charset="0"/>
                <a:ea typeface="MS PGothic" panose="020B0600070205080204" pitchFamily="34" charset="-128"/>
              </a:defRPr>
            </a:lvl2pPr>
            <a:lvl3pPr marL="1143000" indent="-228600">
              <a:defRPr sz="2400">
                <a:solidFill>
                  <a:schemeClr val="tx1"/>
                </a:solidFill>
                <a:latin typeface="Verdana" panose="020B0604030504040204" pitchFamily="34" charset="0"/>
                <a:ea typeface="MS PGothic" panose="020B0600070205080204" pitchFamily="34" charset="-128"/>
              </a:defRPr>
            </a:lvl3pPr>
            <a:lvl4pPr marL="1600200" indent="-228600">
              <a:defRPr sz="2400">
                <a:solidFill>
                  <a:schemeClr val="tx1"/>
                </a:solidFill>
                <a:latin typeface="Verdana" panose="020B0604030504040204" pitchFamily="34" charset="0"/>
                <a:ea typeface="MS PGothic" panose="020B0600070205080204" pitchFamily="34" charset="-128"/>
              </a:defRPr>
            </a:lvl4pPr>
            <a:lvl5pPr marL="2057400" indent="-22860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defRPr/>
            </a:pPr>
            <a:r>
              <a:rPr lang="en-US" alt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211" r:id="rId1"/>
    <p:sldLayoutId id="2147484206" r:id="rId2"/>
    <p:sldLayoutId id="2147484207" r:id="rId3"/>
    <p:sldLayoutId id="2147484212" r:id="rId4"/>
    <p:sldLayoutId id="2147484213" r:id="rId5"/>
    <p:sldLayoutId id="2147484214" r:id="rId6"/>
    <p:sldLayoutId id="2147484215" r:id="rId7"/>
    <p:sldLayoutId id="2147484216" r:id="rId8"/>
    <p:sldLayoutId id="2147484208" r:id="rId9"/>
    <p:sldLayoutId id="2147484209" r:id="rId10"/>
    <p:sldLayoutId id="2147484210" r:id="rId11"/>
  </p:sldLayoutIdLs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S PGothic" pitchFamily="34" charset="-128"/>
          <a:cs typeface="MS PGothic" charset="0"/>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ea typeface="MS PGothic" pitchFamily="34" charset="-128"/>
          <a:cs typeface="MS PGothic"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ea typeface="MS PGothic" pitchFamily="34" charset="-128"/>
          <a:cs typeface="MS PGothic" charset="0"/>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ea typeface="MS PGothic" pitchFamily="34" charset="-128"/>
          <a:cs typeface="MS PGothic" charset="0"/>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audio" Target="../media/media10.m4a"/><Relationship Id="rId7" Type="http://schemas.openxmlformats.org/officeDocument/2006/relationships/image" Target="../media/image21.jpe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20.jpe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23.jpe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jpeg"/><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audio" Target="../media/media5.m4a"/><Relationship Id="rId7" Type="http://schemas.openxmlformats.org/officeDocument/2006/relationships/image" Target="../media/image7.jpe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audio" Target="../media/media7.m4a"/><Relationship Id="rId7" Type="http://schemas.openxmlformats.org/officeDocument/2006/relationships/image" Target="../media/image11.jpeg"/><Relationship Id="rId12"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notesSlide" Target="../notesSlides/notesSlide7.xml"/><Relationship Id="rId10" Type="http://schemas.openxmlformats.org/officeDocument/2006/relationships/image" Target="../media/image14.jpeg"/><Relationship Id="rId4" Type="http://schemas.openxmlformats.org/officeDocument/2006/relationships/slideLayout" Target="../slideLayouts/slideLayout2.xml"/><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audio" Target="../media/media8.m4a"/><Relationship Id="rId7" Type="http://schemas.openxmlformats.org/officeDocument/2006/relationships/image" Target="../media/image17.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6.jpe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
            <a:extLst>
              <a:ext uri="{FF2B5EF4-FFF2-40B4-BE49-F238E27FC236}">
                <a16:creationId xmlns:a16="http://schemas.microsoft.com/office/drawing/2014/main" id="{584A3104-75D9-46FE-8D2B-5E1D2270D86F}"/>
              </a:ext>
            </a:extLst>
          </p:cNvPr>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a:extLst>
              <a:ext uri="{FF2B5EF4-FFF2-40B4-BE49-F238E27FC236}">
                <a16:creationId xmlns:a16="http://schemas.microsoft.com/office/drawing/2014/main" id="{6FD81CDF-9DF1-4A86-B067-053F5E5712E8}"/>
              </a:ext>
            </a:extLst>
          </p:cNvPr>
          <p:cNvSpPr>
            <a:spLocks noGrp="1" noChangeArrowheads="1"/>
          </p:cNvSpPr>
          <p:nvPr>
            <p:ph type="subTitle" idx="1"/>
          </p:nvPr>
        </p:nvSpPr>
        <p:spPr>
          <a:xfrm>
            <a:off x="2514600" y="1600200"/>
            <a:ext cx="5410200" cy="1752600"/>
          </a:xfrm>
        </p:spPr>
        <p:txBody>
          <a:bodyPr/>
          <a:lstStyle/>
          <a:p>
            <a:pPr algn="ctr">
              <a:lnSpc>
                <a:spcPct val="130000"/>
              </a:lnSpc>
              <a:buFont typeface="Wingdings" charset="0"/>
              <a:buNone/>
              <a:defRPr/>
            </a:pPr>
            <a:r>
              <a:rPr lang="en-GB" sz="4400" b="0" dirty="0">
                <a:solidFill>
                  <a:srgbClr val="0033CC"/>
                </a:solidFill>
                <a:effectLst>
                  <a:outerShdw blurRad="38100" dist="38100" dir="2700000" algn="tl">
                    <a:srgbClr val="DDDDDD"/>
                  </a:outerShdw>
                </a:effectLst>
                <a:latin typeface="Verdana" charset="0"/>
                <a:ea typeface="MS PGothic" charset="0"/>
              </a:rPr>
              <a:t>Legal Issues</a:t>
            </a:r>
            <a:endParaRPr lang="en-GB" sz="4000" dirty="0">
              <a:solidFill>
                <a:srgbClr val="0033CC"/>
              </a:solidFill>
              <a:effectLst>
                <a:outerShdw blurRad="38100" dist="38100" dir="2700000" algn="tl">
                  <a:srgbClr val="DDDDDD"/>
                </a:outerShdw>
              </a:effectLst>
              <a:latin typeface="Verdana" charset="0"/>
              <a:ea typeface="MS PGothic" charset="0"/>
            </a:endParaRPr>
          </a:p>
        </p:txBody>
      </p:sp>
      <p:sp>
        <p:nvSpPr>
          <p:cNvPr id="129028" name="Text Box 4">
            <a:extLst>
              <a:ext uri="{FF2B5EF4-FFF2-40B4-BE49-F238E27FC236}">
                <a16:creationId xmlns:a16="http://schemas.microsoft.com/office/drawing/2014/main" id="{FB1F2EC4-28E6-45DB-B26B-8E0EE0FA8F3A}"/>
              </a:ext>
            </a:extLst>
          </p:cNvPr>
          <p:cNvSpPr txBox="1">
            <a:spLocks noChangeArrowheads="1"/>
          </p:cNvSpPr>
          <p:nvPr/>
        </p:nvSpPr>
        <p:spPr bwMode="auto">
          <a:xfrm>
            <a:off x="609600" y="1066800"/>
            <a:ext cx="457200" cy="3970338"/>
          </a:xfrm>
          <a:prstGeom prst="rect">
            <a:avLst/>
          </a:prstGeom>
          <a:noFill/>
          <a:ln w="9525">
            <a:noFill/>
            <a:miter lim="800000"/>
            <a:headEnd/>
            <a:tailEnd/>
          </a:ln>
          <a:effectLst/>
        </p:spPr>
        <p:txBody>
          <a:bodyPr>
            <a:spAutoFit/>
          </a:bodyPr>
          <a:lstStyle>
            <a:lvl1pPr>
              <a:defRPr kumimoji="1" sz="3200" b="1">
                <a:solidFill>
                  <a:schemeClr val="tx1"/>
                </a:solidFill>
                <a:latin typeface="Arial Narrow" charset="0"/>
                <a:ea typeface="MS PGothic" charset="0"/>
                <a:cs typeface="MS PGothic" charset="0"/>
              </a:defRPr>
            </a:lvl1pPr>
            <a:lvl2pPr>
              <a:defRPr kumimoji="1" sz="2800" b="1">
                <a:solidFill>
                  <a:srgbClr val="0033CC"/>
                </a:solidFill>
                <a:latin typeface="Arial Narrow" charset="0"/>
                <a:ea typeface="MS PGothic" charset="0"/>
                <a:cs typeface="MS PGothic" charset="0"/>
              </a:defRPr>
            </a:lvl2pPr>
            <a:lvl3pPr>
              <a:defRPr kumimoji="1" sz="2400">
                <a:solidFill>
                  <a:schemeClr val="hlink"/>
                </a:solidFill>
                <a:latin typeface="Arial Narrow" charset="0"/>
                <a:ea typeface="MS PGothic" charset="0"/>
                <a:cs typeface="MS PGothic" charset="0"/>
              </a:defRPr>
            </a:lvl3pPr>
            <a:lvl4pPr>
              <a:defRPr kumimoji="1" sz="2000">
                <a:solidFill>
                  <a:schemeClr val="tx1"/>
                </a:solidFill>
                <a:latin typeface="Arial Narrow" charset="0"/>
                <a:ea typeface="MS PGothic" charset="0"/>
                <a:cs typeface="MS PGothic" charset="0"/>
              </a:defRPr>
            </a:lvl4pPr>
            <a:lvl5pPr>
              <a:defRPr kumimoji="1" sz="2000">
                <a:solidFill>
                  <a:srgbClr val="009900"/>
                </a:solidFill>
                <a:latin typeface="Arial Narrow" charset="0"/>
                <a:ea typeface="MS PGothic" charset="0"/>
                <a:cs typeface="MS PGothic" charset="0"/>
              </a:defRPr>
            </a:lvl5pPr>
            <a:lvl6pPr>
              <a:buFont typeface="Wingdings" charset="0"/>
              <a:defRPr kumimoji="1" sz="2000">
                <a:solidFill>
                  <a:srgbClr val="009900"/>
                </a:solidFill>
                <a:latin typeface="Arial Narrow" charset="0"/>
                <a:ea typeface="MS PGothic" charset="0"/>
                <a:cs typeface="MS PGothic" charset="0"/>
              </a:defRPr>
            </a:lvl6pPr>
            <a:lvl7pPr>
              <a:buFont typeface="Wingdings" charset="0"/>
              <a:defRPr kumimoji="1" sz="2000">
                <a:solidFill>
                  <a:srgbClr val="009900"/>
                </a:solidFill>
                <a:latin typeface="Arial Narrow" charset="0"/>
                <a:ea typeface="MS PGothic" charset="0"/>
                <a:cs typeface="MS PGothic" charset="0"/>
              </a:defRPr>
            </a:lvl7pPr>
            <a:lvl8pPr>
              <a:buFont typeface="Wingdings" charset="0"/>
              <a:defRPr kumimoji="1" sz="2000">
                <a:solidFill>
                  <a:srgbClr val="009900"/>
                </a:solidFill>
                <a:latin typeface="Arial Narrow" charset="0"/>
                <a:ea typeface="MS PGothic" charset="0"/>
                <a:cs typeface="MS PGothic" charset="0"/>
              </a:defRPr>
            </a:lvl8pPr>
            <a:lvl9pPr>
              <a:buFont typeface="Wingdings" charset="0"/>
              <a:defRPr kumimoji="1" sz="2000">
                <a:solidFill>
                  <a:srgbClr val="009900"/>
                </a:solidFill>
                <a:latin typeface="Arial Narrow" charset="0"/>
                <a:ea typeface="MS PGothic" charset="0"/>
                <a:cs typeface="MS PGothic" charset="0"/>
              </a:defRPr>
            </a:lvl9pPr>
          </a:lstStyle>
          <a:p>
            <a:pPr eaLnBrk="1" hangingPunct="1">
              <a:spcBef>
                <a:spcPct val="50000"/>
              </a:spcBef>
              <a:defRPr/>
            </a:pPr>
            <a:r>
              <a:rPr kumimoji="0" lang="en-GB" sz="3600">
                <a:solidFill>
                  <a:schemeClr val="bg1"/>
                </a:solidFill>
                <a:effectLst>
                  <a:outerShdw blurRad="38100" dist="38100" dir="2700000" algn="tl">
                    <a:srgbClr val="DDDDDD"/>
                  </a:outerShdw>
                </a:effectLst>
                <a:latin typeface="Tahoma" charset="0"/>
              </a:rPr>
              <a:t>LECTURE</a:t>
            </a:r>
            <a:endParaRPr kumimoji="0" lang="en-GB" sz="3600" dirty="0">
              <a:solidFill>
                <a:srgbClr val="FF0000"/>
              </a:solidFill>
              <a:effectLst>
                <a:outerShdw blurRad="38100" dist="38100" dir="2700000" algn="tl">
                  <a:srgbClr val="DDDDDD"/>
                </a:outerShdw>
              </a:effectLst>
              <a:latin typeface="Tahoma" charset="0"/>
            </a:endParaRPr>
          </a:p>
        </p:txBody>
      </p:sp>
      <p:sp>
        <p:nvSpPr>
          <p:cNvPr id="129035" name="Text Box 11">
            <a:extLst>
              <a:ext uri="{FF2B5EF4-FFF2-40B4-BE49-F238E27FC236}">
                <a16:creationId xmlns:a16="http://schemas.microsoft.com/office/drawing/2014/main" id="{CDA1C86A-1956-45F4-8056-753070A1C5BC}"/>
              </a:ext>
            </a:extLst>
          </p:cNvPr>
          <p:cNvSpPr txBox="1">
            <a:spLocks noChangeArrowheads="1"/>
          </p:cNvSpPr>
          <p:nvPr/>
        </p:nvSpPr>
        <p:spPr bwMode="auto">
          <a:xfrm>
            <a:off x="457200" y="5410200"/>
            <a:ext cx="914400" cy="701675"/>
          </a:xfrm>
          <a:prstGeom prst="rect">
            <a:avLst/>
          </a:prstGeom>
          <a:noFill/>
          <a:ln w="9525">
            <a:noFill/>
            <a:miter lim="800000"/>
            <a:headEnd/>
            <a:tailEnd/>
          </a:ln>
          <a:effectLst/>
        </p:spPr>
        <p:txBody>
          <a:bodyPr>
            <a:spAutoFit/>
          </a:bodyP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lgn="ctr" eaLnBrk="1" hangingPunct="1">
              <a:spcBef>
                <a:spcPct val="50000"/>
              </a:spcBef>
              <a:defRPr/>
            </a:pPr>
            <a:r>
              <a:rPr lang="en-GB" altLang="en-US" sz="4000" b="1" dirty="0">
                <a:solidFill>
                  <a:schemeClr val="bg1"/>
                </a:solidFill>
                <a:effectLst>
                  <a:outerShdw blurRad="38100" dist="38100" dir="2700000" algn="tl">
                    <a:srgbClr val="C0C0C0"/>
                  </a:outerShdw>
                </a:effectLst>
                <a:latin typeface="Arial" charset="0"/>
              </a:rPr>
              <a:t> </a:t>
            </a:r>
          </a:p>
        </p:txBody>
      </p:sp>
      <p:sp>
        <p:nvSpPr>
          <p:cNvPr id="9222" name="Rectangle 14">
            <a:extLst>
              <a:ext uri="{FF2B5EF4-FFF2-40B4-BE49-F238E27FC236}">
                <a16:creationId xmlns:a16="http://schemas.microsoft.com/office/drawing/2014/main" id="{EAC317DF-8E26-4AAD-A149-A80572DD2F77}"/>
              </a:ext>
            </a:extLst>
          </p:cNvPr>
          <p:cNvSpPr>
            <a:spLocks noChangeArrowheads="1"/>
          </p:cNvSpPr>
          <p:nvPr/>
        </p:nvSpPr>
        <p:spPr bwMode="auto">
          <a:xfrm>
            <a:off x="2590800" y="4648200"/>
            <a:ext cx="5486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lgn="ctr">
              <a:lnSpc>
                <a:spcPct val="90000"/>
              </a:lnSpc>
              <a:buFont typeface="Wingdings" panose="05000000000000000000" pitchFamily="2" charset="2"/>
              <a:buNone/>
            </a:pPr>
            <a:r>
              <a:rPr lang="en-GB" altLang="en-US" sz="2400"/>
              <a:t>Game Production</a:t>
            </a:r>
          </a:p>
          <a:p>
            <a:pPr algn="ctr">
              <a:lnSpc>
                <a:spcPct val="90000"/>
              </a:lnSpc>
              <a:buFont typeface="Wingdings" panose="05000000000000000000" pitchFamily="2" charset="2"/>
              <a:buNone/>
            </a:pPr>
            <a:r>
              <a:rPr lang="en-GB" altLang="en-US" sz="2400" b="0"/>
              <a:t>Diploma in IT</a:t>
            </a:r>
          </a:p>
        </p:txBody>
      </p:sp>
      <p:sp>
        <p:nvSpPr>
          <p:cNvPr id="9223" name="Line 15">
            <a:extLst>
              <a:ext uri="{FF2B5EF4-FFF2-40B4-BE49-F238E27FC236}">
                <a16:creationId xmlns:a16="http://schemas.microsoft.com/office/drawing/2014/main" id="{7D4F7E8D-6CA8-4BAD-A54D-582182048F54}"/>
              </a:ext>
            </a:extLst>
          </p:cNvPr>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9224" name="Picture 16" descr="School of ICT">
            <a:extLst>
              <a:ext uri="{FF2B5EF4-FFF2-40B4-BE49-F238E27FC236}">
                <a16:creationId xmlns:a16="http://schemas.microsoft.com/office/drawing/2014/main" id="{138A36C9-7A71-48DF-8FD0-49DAF14563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4596E017-CD75-43A1-BD6C-3FE0371C0C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346"/>
    </mc:Choice>
    <mc:Fallback>
      <p:transition spd="slow" advTm="25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6D7F9-A1F2-433B-9D98-2ACF0FC9517D}"/>
              </a:ext>
            </a:extLst>
          </p:cNvPr>
          <p:cNvSpPr>
            <a:spLocks noGrp="1"/>
          </p:cNvSpPr>
          <p:nvPr>
            <p:ph type="title"/>
          </p:nvPr>
        </p:nvSpPr>
        <p:spPr/>
        <p:txBody>
          <a:bodyPr/>
          <a:lstStyle/>
          <a:p>
            <a:pPr>
              <a:defRPr/>
            </a:pPr>
            <a:r>
              <a:rPr lang="en-US" dirty="0"/>
              <a:t>Licenses</a:t>
            </a:r>
          </a:p>
        </p:txBody>
      </p:sp>
      <p:sp>
        <p:nvSpPr>
          <p:cNvPr id="24579" name="Content Placeholder 2">
            <a:extLst>
              <a:ext uri="{FF2B5EF4-FFF2-40B4-BE49-F238E27FC236}">
                <a16:creationId xmlns:a16="http://schemas.microsoft.com/office/drawing/2014/main" id="{EE1ED157-4F69-46BE-B230-3A00A54270E0}"/>
              </a:ext>
            </a:extLst>
          </p:cNvPr>
          <p:cNvSpPr>
            <a:spLocks noGrp="1" noChangeArrowheads="1"/>
          </p:cNvSpPr>
          <p:nvPr>
            <p:ph idx="1"/>
          </p:nvPr>
        </p:nvSpPr>
        <p:spPr/>
        <p:txBody>
          <a:bodyPr/>
          <a:lstStyle/>
          <a:p>
            <a:r>
              <a:rPr lang="en-US" altLang="en-US" dirty="0"/>
              <a:t>Games based on licenses are increasingly common</a:t>
            </a:r>
          </a:p>
          <a:p>
            <a:pPr lvl="1"/>
            <a:r>
              <a:rPr lang="en-US" altLang="en-US" dirty="0"/>
              <a:t>LOTR, UFC, Harry Potter</a:t>
            </a:r>
          </a:p>
          <a:p>
            <a:pPr lvl="1"/>
            <a:r>
              <a:rPr lang="en-US" altLang="en-US" dirty="0"/>
              <a:t>Ready audience for play</a:t>
            </a:r>
          </a:p>
          <a:p>
            <a:r>
              <a:rPr lang="en-US" altLang="en-US" dirty="0"/>
              <a:t>Licensor may or may not be actively involved</a:t>
            </a:r>
          </a:p>
          <a:p>
            <a:pPr lvl="1"/>
            <a:r>
              <a:rPr lang="en-US" altLang="en-US" dirty="0"/>
              <a:t>Retains approval rights</a:t>
            </a:r>
          </a:p>
          <a:p>
            <a:r>
              <a:rPr lang="en-US" altLang="en-US" dirty="0"/>
              <a:t>Have to retain look and feel of the license</a:t>
            </a:r>
          </a:p>
          <a:p>
            <a:pPr lvl="1"/>
            <a:r>
              <a:rPr lang="en-US" altLang="en-US" dirty="0"/>
              <a:t>Producer has to actively check on this</a:t>
            </a:r>
          </a:p>
          <a:p>
            <a:pPr lvl="1"/>
            <a:r>
              <a:rPr lang="en-US" altLang="en-US" dirty="0"/>
              <a:t>Have to maintain proactive relationship with the licensor</a:t>
            </a:r>
          </a:p>
        </p:txBody>
      </p:sp>
      <p:sp>
        <p:nvSpPr>
          <p:cNvPr id="24580" name="Slide Number Placeholder 3">
            <a:extLst>
              <a:ext uri="{FF2B5EF4-FFF2-40B4-BE49-F238E27FC236}">
                <a16:creationId xmlns:a16="http://schemas.microsoft.com/office/drawing/2014/main" id="{F9B5DD1D-1BC3-47F8-8DBD-210F9BD574C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1D0C96D8-47C9-486C-8A33-52D25B475E1A}" type="slidenum">
              <a:rPr kumimoji="0" lang="en-US" altLang="en-US" sz="1200" b="0" smtClean="0">
                <a:latin typeface="Arial" panose="020B0604020202020204" pitchFamily="34" charset="0"/>
              </a:rPr>
              <a:pPr>
                <a:spcBef>
                  <a:spcPct val="50000"/>
                </a:spcBef>
                <a:buClrTx/>
                <a:buSzTx/>
                <a:buFontTx/>
                <a:buNone/>
              </a:pPr>
              <a:t>10</a:t>
            </a:fld>
            <a:endParaRPr kumimoji="0" lang="en-US" altLang="en-US" sz="1200" b="0">
              <a:latin typeface="Arial" panose="020B0604020202020204" pitchFamily="34" charset="0"/>
            </a:endParaRPr>
          </a:p>
        </p:txBody>
      </p:sp>
      <p:pic>
        <p:nvPicPr>
          <p:cNvPr id="24581" name="Picture 4">
            <a:extLst>
              <a:ext uri="{FF2B5EF4-FFF2-40B4-BE49-F238E27FC236}">
                <a16:creationId xmlns:a16="http://schemas.microsoft.com/office/drawing/2014/main" id="{97DC952A-EC54-4DDE-9573-325839031CF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89800" y="1963738"/>
            <a:ext cx="1625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5">
            <a:extLst>
              <a:ext uri="{FF2B5EF4-FFF2-40B4-BE49-F238E27FC236}">
                <a16:creationId xmlns:a16="http://schemas.microsoft.com/office/drawing/2014/main" id="{4A412C02-B032-43C9-9A61-045983CD910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94375" y="1692275"/>
            <a:ext cx="1114425"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6">
            <a:extLst>
              <a:ext uri="{FF2B5EF4-FFF2-40B4-BE49-F238E27FC236}">
                <a16:creationId xmlns:a16="http://schemas.microsoft.com/office/drawing/2014/main" id="{77DF63DF-919E-4CAA-B982-DD5D8A4C45E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445375" y="3851275"/>
            <a:ext cx="14700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BBDCC4E8-ECB6-4685-9047-9BCF92F7ED0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85860">
        <p15:prstTrans prst="curtains"/>
      </p:transition>
    </mc:Choice>
    <mc:Fallback>
      <p:transition spd="slow" advTm="858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579">
                                            <p:txEl>
                                              <p:pRg st="0" end="0"/>
                                            </p:txEl>
                                          </p:spTgt>
                                        </p:tgtEl>
                                        <p:attrNameLst>
                                          <p:attrName>style.visibility</p:attrName>
                                        </p:attrNameLst>
                                      </p:cBhvr>
                                      <p:to>
                                        <p:strVal val="visible"/>
                                      </p:to>
                                    </p:set>
                                    <p:animEffect transition="in" filter="fade">
                                      <p:cBhvr>
                                        <p:cTn id="11" dur="500"/>
                                        <p:tgtEl>
                                          <p:spTgt spid="24579">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4579">
                                            <p:txEl>
                                              <p:pRg st="1" end="1"/>
                                            </p:txEl>
                                          </p:spTgt>
                                        </p:tgtEl>
                                        <p:attrNameLst>
                                          <p:attrName>style.visibility</p:attrName>
                                        </p:attrNameLst>
                                      </p:cBhvr>
                                      <p:to>
                                        <p:strVal val="visible"/>
                                      </p:to>
                                    </p:set>
                                    <p:animEffect transition="in" filter="fade">
                                      <p:cBhvr>
                                        <p:cTn id="14" dur="500"/>
                                        <p:tgtEl>
                                          <p:spTgt spid="24579">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4579">
                                            <p:txEl>
                                              <p:pRg st="2" end="2"/>
                                            </p:txEl>
                                          </p:spTgt>
                                        </p:tgtEl>
                                        <p:attrNameLst>
                                          <p:attrName>style.visibility</p:attrName>
                                        </p:attrNameLst>
                                      </p:cBhvr>
                                      <p:to>
                                        <p:strVal val="visible"/>
                                      </p:to>
                                    </p:set>
                                    <p:animEffect transition="in" filter="fade">
                                      <p:cBhvr>
                                        <p:cTn id="17" dur="500"/>
                                        <p:tgtEl>
                                          <p:spTgt spid="245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fade">
                                      <p:cBhvr>
                                        <p:cTn id="22" dur="500"/>
                                        <p:tgtEl>
                                          <p:spTgt spid="24579">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4579">
                                            <p:txEl>
                                              <p:pRg st="4" end="4"/>
                                            </p:txEl>
                                          </p:spTgt>
                                        </p:tgtEl>
                                        <p:attrNameLst>
                                          <p:attrName>style.visibility</p:attrName>
                                        </p:attrNameLst>
                                      </p:cBhvr>
                                      <p:to>
                                        <p:strVal val="visible"/>
                                      </p:to>
                                    </p:set>
                                    <p:animEffect transition="in" filter="fade">
                                      <p:cBhvr>
                                        <p:cTn id="25" dur="500"/>
                                        <p:tgtEl>
                                          <p:spTgt spid="24579">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579">
                                            <p:txEl>
                                              <p:pRg st="5" end="5"/>
                                            </p:txEl>
                                          </p:spTgt>
                                        </p:tgtEl>
                                        <p:attrNameLst>
                                          <p:attrName>style.visibility</p:attrName>
                                        </p:attrNameLst>
                                      </p:cBhvr>
                                      <p:to>
                                        <p:strVal val="visible"/>
                                      </p:to>
                                    </p:set>
                                    <p:animEffect transition="in" filter="fade">
                                      <p:cBhvr>
                                        <p:cTn id="30" dur="500"/>
                                        <p:tgtEl>
                                          <p:spTgt spid="24579">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4579">
                                            <p:txEl>
                                              <p:pRg st="6" end="6"/>
                                            </p:txEl>
                                          </p:spTgt>
                                        </p:tgtEl>
                                        <p:attrNameLst>
                                          <p:attrName>style.visibility</p:attrName>
                                        </p:attrNameLst>
                                      </p:cBhvr>
                                      <p:to>
                                        <p:strVal val="visible"/>
                                      </p:to>
                                    </p:set>
                                    <p:animEffect transition="in" filter="fade">
                                      <p:cBhvr>
                                        <p:cTn id="33" dur="500"/>
                                        <p:tgtEl>
                                          <p:spTgt spid="24579">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4579">
                                            <p:txEl>
                                              <p:pRg st="7" end="7"/>
                                            </p:txEl>
                                          </p:spTgt>
                                        </p:tgtEl>
                                        <p:attrNameLst>
                                          <p:attrName>style.visibility</p:attrName>
                                        </p:attrNameLst>
                                      </p:cBhvr>
                                      <p:to>
                                        <p:strVal val="visible"/>
                                      </p:to>
                                    </p:set>
                                    <p:animEffect transition="in" filter="fade">
                                      <p:cBhvr>
                                        <p:cTn id="36"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6449E-75C1-482C-B150-2AF14891836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262A3BF-F416-4EDD-92CC-24B2C1D37D3B}"/>
              </a:ext>
            </a:extLst>
          </p:cNvPr>
          <p:cNvSpPr>
            <a:spLocks noGrp="1"/>
          </p:cNvSpPr>
          <p:nvPr>
            <p:ph idx="1"/>
          </p:nvPr>
        </p:nvSpPr>
        <p:spPr/>
        <p:txBody>
          <a:bodyPr/>
          <a:lstStyle/>
          <a:p>
            <a:r>
              <a:rPr lang="en-US" dirty="0"/>
              <a:t>You should have a better understanding of:</a:t>
            </a:r>
          </a:p>
          <a:p>
            <a:pPr lvl="1"/>
            <a:r>
              <a:rPr lang="en-US" dirty="0"/>
              <a:t>Copyrights</a:t>
            </a:r>
          </a:p>
          <a:p>
            <a:pPr lvl="1"/>
            <a:r>
              <a:rPr lang="en-US" dirty="0"/>
              <a:t>Trademarks</a:t>
            </a:r>
          </a:p>
          <a:p>
            <a:pPr lvl="1"/>
            <a:r>
              <a:rPr lang="en-US" dirty="0"/>
              <a:t>Trade secrets</a:t>
            </a:r>
          </a:p>
          <a:p>
            <a:pPr lvl="1"/>
            <a:r>
              <a:rPr lang="en-US" dirty="0"/>
              <a:t>Patents</a:t>
            </a:r>
          </a:p>
          <a:p>
            <a:pPr lvl="1"/>
            <a:r>
              <a:rPr lang="en-US" dirty="0"/>
              <a:t>Legal agreements</a:t>
            </a:r>
          </a:p>
          <a:p>
            <a:pPr lvl="1"/>
            <a:r>
              <a:rPr lang="en-US" dirty="0"/>
              <a:t>Licenses</a:t>
            </a:r>
          </a:p>
          <a:p>
            <a:pPr lvl="1"/>
            <a:endParaRPr lang="en-US" dirty="0"/>
          </a:p>
        </p:txBody>
      </p:sp>
      <p:sp>
        <p:nvSpPr>
          <p:cNvPr id="4" name="Slide Number Placeholder 3">
            <a:extLst>
              <a:ext uri="{FF2B5EF4-FFF2-40B4-BE49-F238E27FC236}">
                <a16:creationId xmlns:a16="http://schemas.microsoft.com/office/drawing/2014/main" id="{C906BD8D-B936-4CCA-A282-3868F274E21E}"/>
              </a:ext>
            </a:extLst>
          </p:cNvPr>
          <p:cNvSpPr>
            <a:spLocks noGrp="1"/>
          </p:cNvSpPr>
          <p:nvPr>
            <p:ph type="sldNum" sz="quarter" idx="10"/>
          </p:nvPr>
        </p:nvSpPr>
        <p:spPr/>
        <p:txBody>
          <a:bodyPr/>
          <a:lstStyle/>
          <a:p>
            <a:pPr>
              <a:defRPr/>
            </a:pPr>
            <a:r>
              <a:rPr lang="en-US" altLang="en-US"/>
              <a:t>Slide </a:t>
            </a:r>
            <a:fld id="{EA2DB9BB-A5E1-4D3B-BAEC-09F7B0CD4D3D}" type="slidenum">
              <a:rPr lang="en-US" altLang="en-US" smtClean="0"/>
              <a:pPr>
                <a:defRPr/>
              </a:pPr>
              <a:t>11</a:t>
            </a:fld>
            <a:endParaRPr lang="en-US" altLang="en-US"/>
          </a:p>
        </p:txBody>
      </p:sp>
      <p:pic>
        <p:nvPicPr>
          <p:cNvPr id="49154" name="Picture 2" descr="A Few Good Men - Jack Nicholson - You want the truth? You can't ...">
            <a:extLst>
              <a:ext uri="{FF2B5EF4-FFF2-40B4-BE49-F238E27FC236}">
                <a16:creationId xmlns:a16="http://schemas.microsoft.com/office/drawing/2014/main" id="{82B196AA-85C0-4979-B409-363BD03EC0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133600"/>
            <a:ext cx="3873731" cy="3328988"/>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503A9355-77E0-4C6F-8394-183238E0360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1654708597"/>
      </p:ext>
    </p:extLst>
  </p:cSld>
  <p:clrMapOvr>
    <a:masterClrMapping/>
  </p:clrMapOvr>
  <mc:AlternateContent xmlns:mc="http://schemas.openxmlformats.org/markup-compatibility/2006">
    <mc:Choice xmlns:p14="http://schemas.microsoft.com/office/powerpoint/2010/main" Requires="p14">
      <p:transition spd="slow" p14:dur="1600" advTm="48273">
        <p14:conveyor dir="l"/>
      </p:transition>
    </mc:Choice>
    <mc:Fallback>
      <p:transition spd="slow" advTm="482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9154"/>
                                        </p:tgtEl>
                                        <p:attrNameLst>
                                          <p:attrName>style.visibility</p:attrName>
                                        </p:attrNameLst>
                                      </p:cBhvr>
                                      <p:to>
                                        <p:strVal val="visible"/>
                                      </p:to>
                                    </p:set>
                                    <p:animEffect transition="in" filter="fade">
                                      <p:cBhvr>
                                        <p:cTn id="11" dur="500"/>
                                        <p:tgtEl>
                                          <p:spTgt spid="4915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F24F1F9-A7FB-45D7-A3CE-9DC9922C1584}"/>
              </a:ext>
            </a:extLst>
          </p:cNvPr>
          <p:cNvSpPr>
            <a:spLocks noGrp="1"/>
          </p:cNvSpPr>
          <p:nvPr>
            <p:ph type="title"/>
          </p:nvPr>
        </p:nvSpPr>
        <p:spPr/>
        <p:txBody>
          <a:bodyPr/>
          <a:lstStyle/>
          <a:p>
            <a:pPr>
              <a:defRPr/>
            </a:pPr>
            <a:endParaRPr lang="en-US"/>
          </a:p>
        </p:txBody>
      </p:sp>
      <p:sp>
        <p:nvSpPr>
          <p:cNvPr id="11267" name="Text Placeholder 5">
            <a:extLst>
              <a:ext uri="{FF2B5EF4-FFF2-40B4-BE49-F238E27FC236}">
                <a16:creationId xmlns:a16="http://schemas.microsoft.com/office/drawing/2014/main" id="{72B52B82-6299-402B-BE47-CC59A186C995}"/>
              </a:ext>
            </a:extLst>
          </p:cNvPr>
          <p:cNvSpPr>
            <a:spLocks noGrp="1" noChangeArrowheads="1"/>
          </p:cNvSpPr>
          <p:nvPr>
            <p:ph type="body" idx="1"/>
          </p:nvPr>
        </p:nvSpPr>
        <p:spPr/>
        <p:txBody>
          <a:bodyPr/>
          <a:lstStyle/>
          <a:p>
            <a:r>
              <a:rPr lang="en-US" altLang="en-US" sz="3600"/>
              <a:t>Legal Issues</a:t>
            </a:r>
          </a:p>
        </p:txBody>
      </p:sp>
      <p:sp>
        <p:nvSpPr>
          <p:cNvPr id="11268" name="Slide Number Placeholder 3">
            <a:extLst>
              <a:ext uri="{FF2B5EF4-FFF2-40B4-BE49-F238E27FC236}">
                <a16:creationId xmlns:a16="http://schemas.microsoft.com/office/drawing/2014/main" id="{72D471F7-D649-4F2C-907F-E577285EC2F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896C5114-898C-4C25-90B4-97F5FA5F09B0}" type="slidenum">
              <a:rPr kumimoji="0" lang="en-US" altLang="en-US" sz="1200" b="0" smtClean="0">
                <a:latin typeface="Arial" panose="020B0604020202020204" pitchFamily="34" charset="0"/>
              </a:rPr>
              <a:pPr>
                <a:spcBef>
                  <a:spcPct val="50000"/>
                </a:spcBef>
                <a:buClrTx/>
                <a:buSzTx/>
                <a:buFontTx/>
                <a:buNone/>
              </a:pPr>
              <a:t>2</a:t>
            </a:fld>
            <a:endParaRPr kumimoji="0" lang="en-US" altLang="en-US" sz="1200" b="0">
              <a:latin typeface="Arial" panose="020B0604020202020204" pitchFamily="34" charset="0"/>
            </a:endParaRPr>
          </a:p>
        </p:txBody>
      </p:sp>
      <p:pic>
        <p:nvPicPr>
          <p:cNvPr id="11269" name="Picture 7" descr="Law Gavel And Money Stock Photo, Picture And Royalty Free Image ...">
            <a:extLst>
              <a:ext uri="{FF2B5EF4-FFF2-40B4-BE49-F238E27FC236}">
                <a16:creationId xmlns:a16="http://schemas.microsoft.com/office/drawing/2014/main" id="{283645EE-A0DB-4359-9C5D-6B88AA8D10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12142">
            <a:off x="3892550" y="2281238"/>
            <a:ext cx="4468813"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043A20E3-1705-4A78-A739-4B4E7F1079A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p:transition spd="slow" advTm="31808">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1269"/>
                                        </p:tgtEl>
                                        <p:attrNameLst>
                                          <p:attrName>style.visibility</p:attrName>
                                        </p:attrNameLst>
                                      </p:cBhvr>
                                      <p:to>
                                        <p:strVal val="visible"/>
                                      </p:to>
                                    </p:set>
                                    <p:anim calcmode="lin" valueType="num">
                                      <p:cBhvr>
                                        <p:cTn id="11" dur="1000" fill="hold"/>
                                        <p:tgtEl>
                                          <p:spTgt spid="11269"/>
                                        </p:tgtEl>
                                        <p:attrNameLst>
                                          <p:attrName>ppt_w</p:attrName>
                                        </p:attrNameLst>
                                      </p:cBhvr>
                                      <p:tavLst>
                                        <p:tav tm="0">
                                          <p:val>
                                            <p:fltVal val="0"/>
                                          </p:val>
                                        </p:tav>
                                        <p:tav tm="100000">
                                          <p:val>
                                            <p:strVal val="#ppt_w"/>
                                          </p:val>
                                        </p:tav>
                                      </p:tavLst>
                                    </p:anim>
                                    <p:anim calcmode="lin" valueType="num">
                                      <p:cBhvr>
                                        <p:cTn id="12" dur="1000" fill="hold"/>
                                        <p:tgtEl>
                                          <p:spTgt spid="11269"/>
                                        </p:tgtEl>
                                        <p:attrNameLst>
                                          <p:attrName>ppt_h</p:attrName>
                                        </p:attrNameLst>
                                      </p:cBhvr>
                                      <p:tavLst>
                                        <p:tav tm="0">
                                          <p:val>
                                            <p:fltVal val="0"/>
                                          </p:val>
                                        </p:tav>
                                        <p:tav tm="100000">
                                          <p:val>
                                            <p:strVal val="#ppt_h"/>
                                          </p:val>
                                        </p:tav>
                                      </p:tavLst>
                                    </p:anim>
                                    <p:anim calcmode="lin" valueType="num">
                                      <p:cBhvr>
                                        <p:cTn id="13" dur="1000" fill="hold"/>
                                        <p:tgtEl>
                                          <p:spTgt spid="11269"/>
                                        </p:tgtEl>
                                        <p:attrNameLst>
                                          <p:attrName>style.rotation</p:attrName>
                                        </p:attrNameLst>
                                      </p:cBhvr>
                                      <p:tavLst>
                                        <p:tav tm="0">
                                          <p:val>
                                            <p:fltVal val="90"/>
                                          </p:val>
                                        </p:tav>
                                        <p:tav tm="100000">
                                          <p:val>
                                            <p:fltVal val="0"/>
                                          </p:val>
                                        </p:tav>
                                      </p:tavLst>
                                    </p:anim>
                                    <p:animEffect transition="in" filter="fade">
                                      <p:cBhvr>
                                        <p:cTn id="14" dur="10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A8444-19D2-4C00-A19D-4079538BAE3D}"/>
              </a:ext>
            </a:extLst>
          </p:cNvPr>
          <p:cNvSpPr>
            <a:spLocks noGrp="1"/>
          </p:cNvSpPr>
          <p:nvPr>
            <p:ph type="title"/>
          </p:nvPr>
        </p:nvSpPr>
        <p:spPr/>
        <p:txBody>
          <a:bodyPr/>
          <a:lstStyle/>
          <a:p>
            <a:pPr>
              <a:defRPr/>
            </a:pPr>
            <a:r>
              <a:rPr lang="en-US" dirty="0"/>
              <a:t> Legal Issues</a:t>
            </a:r>
          </a:p>
        </p:txBody>
      </p:sp>
      <p:sp>
        <p:nvSpPr>
          <p:cNvPr id="13315" name="Content Placeholder 2">
            <a:extLst>
              <a:ext uri="{FF2B5EF4-FFF2-40B4-BE49-F238E27FC236}">
                <a16:creationId xmlns:a16="http://schemas.microsoft.com/office/drawing/2014/main" id="{8C4C4D9A-A48F-4E8A-989F-7FCF5BA76866}"/>
              </a:ext>
            </a:extLst>
          </p:cNvPr>
          <p:cNvSpPr>
            <a:spLocks noGrp="1" noChangeArrowheads="1"/>
          </p:cNvSpPr>
          <p:nvPr>
            <p:ph idx="1"/>
          </p:nvPr>
        </p:nvSpPr>
        <p:spPr/>
        <p:txBody>
          <a:bodyPr/>
          <a:lstStyle/>
          <a:p>
            <a:r>
              <a:rPr lang="en-US" altLang="en-US"/>
              <a:t>Common for the producer to communicate with legal personnel on some issues such as:</a:t>
            </a:r>
          </a:p>
          <a:p>
            <a:pPr lvl="1"/>
            <a:r>
              <a:rPr lang="en-US" altLang="en-US"/>
              <a:t>Negotiating milestones in publishing agreement</a:t>
            </a:r>
          </a:p>
          <a:p>
            <a:pPr lvl="1"/>
            <a:r>
              <a:rPr lang="en-US" altLang="en-US"/>
              <a:t>Working with licensees on defining licensing agreements </a:t>
            </a:r>
          </a:p>
          <a:p>
            <a:endParaRPr lang="en-US" altLang="en-US"/>
          </a:p>
          <a:p>
            <a:r>
              <a:rPr lang="en-US" altLang="en-US"/>
              <a:t>Always good to have some general knowledge</a:t>
            </a:r>
          </a:p>
        </p:txBody>
      </p:sp>
      <p:sp>
        <p:nvSpPr>
          <p:cNvPr id="13316" name="Slide Number Placeholder 3">
            <a:extLst>
              <a:ext uri="{FF2B5EF4-FFF2-40B4-BE49-F238E27FC236}">
                <a16:creationId xmlns:a16="http://schemas.microsoft.com/office/drawing/2014/main" id="{B919546B-17E6-4F02-841C-089CEE1F272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1A48A62B-1EE8-46A4-ABFB-510618648927}" type="slidenum">
              <a:rPr kumimoji="0" lang="en-US" altLang="en-US" sz="1200" b="0" smtClean="0">
                <a:latin typeface="Arial" panose="020B0604020202020204" pitchFamily="34" charset="0"/>
              </a:rPr>
              <a:pPr>
                <a:spcBef>
                  <a:spcPct val="50000"/>
                </a:spcBef>
                <a:buClrTx/>
                <a:buSzTx/>
                <a:buFontTx/>
                <a:buNone/>
              </a:pPr>
              <a:t>3</a:t>
            </a:fld>
            <a:endParaRPr kumimoji="0" lang="en-US" altLang="en-US" sz="1200" b="0">
              <a:latin typeface="Arial" panose="020B0604020202020204" pitchFamily="34" charset="0"/>
            </a:endParaRPr>
          </a:p>
        </p:txBody>
      </p:sp>
      <p:pic>
        <p:nvPicPr>
          <p:cNvPr id="13317" name="Picture 4">
            <a:extLst>
              <a:ext uri="{FF2B5EF4-FFF2-40B4-BE49-F238E27FC236}">
                <a16:creationId xmlns:a16="http://schemas.microsoft.com/office/drawing/2014/main" id="{87D4B25F-B70D-44D3-9CA9-CB8CCC72835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5205413"/>
            <a:ext cx="1073150" cy="126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0DBEC208-BF88-468F-9DA5-DB79B494BD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23335">
        <p:split orient="vert"/>
      </p:transition>
    </mc:Choice>
    <mc:Fallback>
      <p:transition spd="slow" advTm="23335">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EBED4-45E8-46F3-80C9-BDB8F24A7873}"/>
              </a:ext>
            </a:extLst>
          </p:cNvPr>
          <p:cNvSpPr>
            <a:spLocks noGrp="1"/>
          </p:cNvSpPr>
          <p:nvPr>
            <p:ph type="title"/>
          </p:nvPr>
        </p:nvSpPr>
        <p:spPr/>
        <p:txBody>
          <a:bodyPr/>
          <a:lstStyle/>
          <a:p>
            <a:pPr>
              <a:defRPr/>
            </a:pPr>
            <a:r>
              <a:rPr lang="en-US" dirty="0"/>
              <a:t>Intellectual Property Rights</a:t>
            </a:r>
          </a:p>
        </p:txBody>
      </p:sp>
      <p:sp>
        <p:nvSpPr>
          <p:cNvPr id="3" name="Content Placeholder 2">
            <a:extLst>
              <a:ext uri="{FF2B5EF4-FFF2-40B4-BE49-F238E27FC236}">
                <a16:creationId xmlns:a16="http://schemas.microsoft.com/office/drawing/2014/main" id="{3B41D0F3-9726-4C94-ACC4-78C32B4FD9B9}"/>
              </a:ext>
            </a:extLst>
          </p:cNvPr>
          <p:cNvSpPr>
            <a:spLocks noGrp="1"/>
          </p:cNvSpPr>
          <p:nvPr>
            <p:ph idx="1"/>
          </p:nvPr>
        </p:nvSpPr>
        <p:spPr/>
        <p:txBody>
          <a:bodyPr>
            <a:normAutofit fontScale="92500" lnSpcReduction="20000"/>
          </a:bodyPr>
          <a:lstStyle/>
          <a:p>
            <a:pPr>
              <a:buFont typeface="Wingdings" charset="2"/>
              <a:buChar char="§"/>
              <a:defRPr/>
            </a:pPr>
            <a:r>
              <a:rPr lang="en-US" dirty="0"/>
              <a:t>Creative ideas are a commodity</a:t>
            </a:r>
          </a:p>
          <a:p>
            <a:pPr lvl="1">
              <a:buFont typeface="Wingdings" charset="2"/>
              <a:buChar char="§"/>
              <a:defRPr/>
            </a:pPr>
            <a:r>
              <a:rPr lang="en-US" dirty="0"/>
              <a:t>New characters, new storylines, new game designs, new codes, etc.</a:t>
            </a:r>
          </a:p>
          <a:p>
            <a:pPr lvl="1">
              <a:buFont typeface="Wingdings" charset="2"/>
              <a:buChar char="§"/>
              <a:defRPr/>
            </a:pPr>
            <a:r>
              <a:rPr lang="en-US" dirty="0"/>
              <a:t>All can be considered as intellectual property (IP)</a:t>
            </a:r>
          </a:p>
          <a:p>
            <a:pPr lvl="2">
              <a:buFont typeface="Wingdings" charset="2"/>
              <a:buChar char="§"/>
              <a:defRPr/>
            </a:pPr>
            <a:r>
              <a:rPr lang="en-US" dirty="0"/>
              <a:t>Belonging to the creator</a:t>
            </a:r>
          </a:p>
          <a:p>
            <a:pPr lvl="2">
              <a:buFont typeface="Wingdings" charset="2"/>
              <a:buChar char="§"/>
              <a:defRPr/>
            </a:pPr>
            <a:r>
              <a:rPr lang="en-US" dirty="0"/>
              <a:t>Can be sold, bought, traded, given free or licensed</a:t>
            </a:r>
          </a:p>
          <a:p>
            <a:pPr lvl="2">
              <a:buFont typeface="Wingdings" charset="2"/>
              <a:buChar char="§"/>
              <a:defRPr/>
            </a:pPr>
            <a:r>
              <a:rPr lang="en-US" dirty="0"/>
              <a:t>Important to protect as it is potential income to the creator</a:t>
            </a:r>
          </a:p>
          <a:p>
            <a:pPr lvl="1">
              <a:buFont typeface="Wingdings" charset="2"/>
              <a:buChar char="§"/>
              <a:defRPr/>
            </a:pPr>
            <a:r>
              <a:rPr lang="en-US" dirty="0"/>
              <a:t>Several types of IPs exist</a:t>
            </a:r>
          </a:p>
          <a:p>
            <a:pPr lvl="1">
              <a:buFont typeface="Wingdings" charset="2"/>
              <a:buChar char="§"/>
              <a:defRPr/>
            </a:pPr>
            <a:r>
              <a:rPr lang="en-US" dirty="0"/>
              <a:t>Can belong to an individual, group of individuals or company</a:t>
            </a:r>
          </a:p>
          <a:p>
            <a:pPr>
              <a:buFont typeface="Wingdings" charset="2"/>
              <a:buChar char="§"/>
              <a:defRPr/>
            </a:pPr>
            <a:r>
              <a:rPr lang="en-US" dirty="0"/>
              <a:t>Needs to be registered</a:t>
            </a:r>
          </a:p>
          <a:p>
            <a:pPr lvl="1">
              <a:buFont typeface="Wingdings" charset="2"/>
              <a:buChar char="§"/>
              <a:defRPr/>
            </a:pPr>
            <a:r>
              <a:rPr lang="en-US" dirty="0"/>
              <a:t>Usually by a </a:t>
            </a:r>
            <a:r>
              <a:rPr lang="en-US" dirty="0" err="1"/>
              <a:t>specialised</a:t>
            </a:r>
            <a:r>
              <a:rPr lang="en-US" dirty="0"/>
              <a:t> lawyer or patent office</a:t>
            </a:r>
          </a:p>
          <a:p>
            <a:pPr lvl="1">
              <a:buFont typeface="Wingdings" charset="2"/>
              <a:buChar char="§"/>
              <a:defRPr/>
            </a:pPr>
            <a:r>
              <a:rPr lang="en-US" dirty="0"/>
              <a:t>Dependent on country of registration</a:t>
            </a:r>
          </a:p>
        </p:txBody>
      </p:sp>
      <p:sp>
        <p:nvSpPr>
          <p:cNvPr id="15364" name="Slide Number Placeholder 3">
            <a:extLst>
              <a:ext uri="{FF2B5EF4-FFF2-40B4-BE49-F238E27FC236}">
                <a16:creationId xmlns:a16="http://schemas.microsoft.com/office/drawing/2014/main" id="{9B86A9A4-0B0F-449B-8904-A45F61E0704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DAF17017-5018-484F-B151-FBA5446F70FA}" type="slidenum">
              <a:rPr kumimoji="0" lang="en-US" altLang="en-US" sz="1200" b="0" smtClean="0">
                <a:latin typeface="Arial" panose="020B0604020202020204" pitchFamily="34" charset="0"/>
              </a:rPr>
              <a:pPr>
                <a:spcBef>
                  <a:spcPct val="50000"/>
                </a:spcBef>
                <a:buClrTx/>
                <a:buSzTx/>
                <a:buFontTx/>
                <a:buNone/>
              </a:pPr>
              <a:t>4</a:t>
            </a:fld>
            <a:endParaRPr kumimoji="0" lang="en-US" altLang="en-US" sz="1200" b="0">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BFF807C1-C1B5-40CD-B5F2-E7D8DF94C55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p:transition spd="slow" advTm="9177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471D6-FC2C-465C-A078-0168034EEFF9}"/>
              </a:ext>
            </a:extLst>
          </p:cNvPr>
          <p:cNvSpPr>
            <a:spLocks noGrp="1"/>
          </p:cNvSpPr>
          <p:nvPr>
            <p:ph type="title"/>
          </p:nvPr>
        </p:nvSpPr>
        <p:spPr/>
        <p:txBody>
          <a:bodyPr/>
          <a:lstStyle/>
          <a:p>
            <a:pPr>
              <a:defRPr/>
            </a:pPr>
            <a:r>
              <a:rPr lang="en-US" dirty="0"/>
              <a:t>Types of IPs</a:t>
            </a:r>
          </a:p>
        </p:txBody>
      </p:sp>
      <p:sp>
        <p:nvSpPr>
          <p:cNvPr id="16387" name="Content Placeholder 2">
            <a:extLst>
              <a:ext uri="{FF2B5EF4-FFF2-40B4-BE49-F238E27FC236}">
                <a16:creationId xmlns:a16="http://schemas.microsoft.com/office/drawing/2014/main" id="{9EA459A4-108A-47ED-A528-3DF0F6CF8999}"/>
              </a:ext>
            </a:extLst>
          </p:cNvPr>
          <p:cNvSpPr>
            <a:spLocks noGrp="1" noChangeArrowheads="1"/>
          </p:cNvSpPr>
          <p:nvPr>
            <p:ph idx="1"/>
          </p:nvPr>
        </p:nvSpPr>
        <p:spPr>
          <a:xfrm>
            <a:off x="381000" y="1066800"/>
            <a:ext cx="8153400" cy="2667000"/>
          </a:xfrm>
        </p:spPr>
        <p:txBody>
          <a:bodyPr/>
          <a:lstStyle/>
          <a:p>
            <a:pPr>
              <a:defRPr/>
            </a:pPr>
            <a:r>
              <a:rPr lang="en-US" altLang="en-US" dirty="0"/>
              <a:t>Copyrights</a:t>
            </a:r>
            <a:r>
              <a:rPr lang="en-US" altLang="en-US" baseline="30000" dirty="0"/>
              <a:t>©</a:t>
            </a:r>
          </a:p>
          <a:p>
            <a:pPr lvl="1">
              <a:defRPr/>
            </a:pPr>
            <a:r>
              <a:rPr lang="en-US" altLang="en-US" dirty="0"/>
              <a:t>Protect original and actual </a:t>
            </a:r>
            <a:r>
              <a:rPr lang="en-US" altLang="en-US" u="sng" dirty="0"/>
              <a:t>expression of an idea</a:t>
            </a:r>
            <a:r>
              <a:rPr lang="en-US" altLang="en-US" dirty="0"/>
              <a:t> into a </a:t>
            </a:r>
            <a:r>
              <a:rPr lang="en-US" altLang="en-US" u="sng" dirty="0"/>
              <a:t>tangible</a:t>
            </a:r>
            <a:r>
              <a:rPr lang="en-US" altLang="en-US" dirty="0"/>
              <a:t> medium</a:t>
            </a:r>
          </a:p>
          <a:p>
            <a:pPr lvl="2">
              <a:defRPr/>
            </a:pPr>
            <a:r>
              <a:rPr lang="en-US" altLang="en-US" dirty="0"/>
              <a:t>Literary works, musical works, sculptures, etc.</a:t>
            </a:r>
          </a:p>
          <a:p>
            <a:pPr lvl="2">
              <a:defRPr/>
            </a:pPr>
            <a:r>
              <a:rPr lang="en-US" altLang="en-US" dirty="0"/>
              <a:t>Ideas cannot be copyrighted</a:t>
            </a:r>
          </a:p>
          <a:p>
            <a:pPr marL="457200" lvl="1" indent="0">
              <a:buFont typeface="Wingdings" panose="05000000000000000000" pitchFamily="2" charset="2"/>
              <a:buNone/>
              <a:defRPr/>
            </a:pPr>
            <a:endParaRPr lang="en-US" altLang="en-US" dirty="0"/>
          </a:p>
          <a:p>
            <a:pPr lvl="1">
              <a:defRPr/>
            </a:pPr>
            <a:endParaRPr lang="en-US" altLang="en-US" dirty="0"/>
          </a:p>
        </p:txBody>
      </p:sp>
      <p:sp>
        <p:nvSpPr>
          <p:cNvPr id="17412" name="Slide Number Placeholder 3">
            <a:extLst>
              <a:ext uri="{FF2B5EF4-FFF2-40B4-BE49-F238E27FC236}">
                <a16:creationId xmlns:a16="http://schemas.microsoft.com/office/drawing/2014/main" id="{3D63FA1F-0433-4254-AA71-B08889B0D76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F9C76D46-B010-4C46-B665-327883A470DB}" type="slidenum">
              <a:rPr kumimoji="0" lang="en-US" altLang="en-US" sz="1200" b="0" smtClean="0">
                <a:latin typeface="Arial" panose="020B0604020202020204" pitchFamily="34" charset="0"/>
              </a:rPr>
              <a:pPr>
                <a:spcBef>
                  <a:spcPct val="50000"/>
                </a:spcBef>
                <a:buClrTx/>
                <a:buSzTx/>
                <a:buFontTx/>
                <a:buNone/>
              </a:pPr>
              <a:t>5</a:t>
            </a:fld>
            <a:endParaRPr kumimoji="0" lang="en-US" altLang="en-US" sz="1200" b="0">
              <a:latin typeface="Arial" panose="020B0604020202020204" pitchFamily="34" charset="0"/>
            </a:endParaRPr>
          </a:p>
        </p:txBody>
      </p:sp>
      <p:pic>
        <p:nvPicPr>
          <p:cNvPr id="16390" name="Picture 6" descr="Tap - MTG Wiki">
            <a:extLst>
              <a:ext uri="{FF2B5EF4-FFF2-40B4-BE49-F238E27FC236}">
                <a16:creationId xmlns:a16="http://schemas.microsoft.com/office/drawing/2014/main" id="{F5129294-3786-42B2-9A92-B86DD96DE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038" y="38862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descr="Top 20 Magic Lands That Tap for Two or More Mana | HobbyLark">
            <a:extLst>
              <a:ext uri="{FF2B5EF4-FFF2-40B4-BE49-F238E27FC236}">
                <a16:creationId xmlns:a16="http://schemas.microsoft.com/office/drawing/2014/main" id="{5601D17D-5A4D-4F6E-A979-60368BB654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2763" y="3649663"/>
            <a:ext cx="1720850"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0" descr="Shards of Infinity: Introducing Champions! | BoardGameGeek">
            <a:extLst>
              <a:ext uri="{FF2B5EF4-FFF2-40B4-BE49-F238E27FC236}">
                <a16:creationId xmlns:a16="http://schemas.microsoft.com/office/drawing/2014/main" id="{9376401C-7AA0-4B09-9901-F053142D13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3124200"/>
            <a:ext cx="2054225"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Top 20 Magic Lands That Tap for Two or More Mana | HobbyLark">
            <a:extLst>
              <a:ext uri="{FF2B5EF4-FFF2-40B4-BE49-F238E27FC236}">
                <a16:creationId xmlns:a16="http://schemas.microsoft.com/office/drawing/2014/main" id="{42976E5F-E019-4C5D-A322-06B53F3253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307725">
            <a:off x="3289300" y="3643313"/>
            <a:ext cx="1722437" cy="239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9604204C-91DE-4642-9EB1-B3F0D6D046AE}"/>
              </a:ext>
            </a:extLst>
          </p:cNvPr>
          <p:cNvSpPr>
            <a:spLocks noChangeArrowheads="1"/>
          </p:cNvSpPr>
          <p:nvPr/>
        </p:nvSpPr>
        <p:spPr bwMode="auto">
          <a:xfrm>
            <a:off x="5867400" y="5029200"/>
            <a:ext cx="762000" cy="457200"/>
          </a:xfrm>
          <a:prstGeom prst="ellipse">
            <a:avLst/>
          </a:prstGeom>
          <a:noFill/>
          <a:ln w="25400" algn="ctr">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Verdana" panose="020B0604030504040204" pitchFamily="34" charset="0"/>
                <a:ea typeface="MS PGothic" panose="020B0600070205080204" pitchFamily="34" charset="-128"/>
              </a:defRPr>
            </a:lvl1pPr>
            <a:lvl2pPr marL="742950" indent="-285750">
              <a:defRPr sz="2400">
                <a:solidFill>
                  <a:schemeClr val="tx1"/>
                </a:solidFill>
                <a:latin typeface="Verdana" panose="020B0604030504040204" pitchFamily="34" charset="0"/>
                <a:ea typeface="MS PGothic" panose="020B0600070205080204" pitchFamily="34" charset="-128"/>
              </a:defRPr>
            </a:lvl2pPr>
            <a:lvl3pPr marL="1143000" indent="-228600">
              <a:defRPr sz="2400">
                <a:solidFill>
                  <a:schemeClr val="tx1"/>
                </a:solidFill>
                <a:latin typeface="Verdana" panose="020B0604030504040204" pitchFamily="34" charset="0"/>
                <a:ea typeface="MS PGothic" panose="020B0600070205080204" pitchFamily="34" charset="-128"/>
              </a:defRPr>
            </a:lvl3pPr>
            <a:lvl4pPr marL="1600200" indent="-228600">
              <a:defRPr sz="2400">
                <a:solidFill>
                  <a:schemeClr val="tx1"/>
                </a:solidFill>
                <a:latin typeface="Verdana" panose="020B0604030504040204" pitchFamily="34" charset="0"/>
                <a:ea typeface="MS PGothic" panose="020B0600070205080204" pitchFamily="34" charset="-128"/>
              </a:defRPr>
            </a:lvl4pPr>
            <a:lvl5pPr marL="2057400" indent="-22860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endParaRPr lang="en-US" altLang="en-US"/>
          </a:p>
        </p:txBody>
      </p:sp>
      <p:pic>
        <p:nvPicPr>
          <p:cNvPr id="5" name="Audio 4">
            <a:hlinkClick r:id="" action="ppaction://media"/>
            <a:extLst>
              <a:ext uri="{FF2B5EF4-FFF2-40B4-BE49-F238E27FC236}">
                <a16:creationId xmlns:a16="http://schemas.microsoft.com/office/drawing/2014/main" id="{CE2344BE-EC5D-4B33-ADB7-200EBC0315C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93406">
        <p15:prstTrans prst="pageCurlDouble"/>
      </p:transition>
    </mc:Choice>
    <mc:Fallback>
      <p:transition spd="slow" advTm="934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16387">
                                            <p:txEl>
                                              <p:pRg st="0" end="0"/>
                                            </p:txEl>
                                          </p:spTgt>
                                        </p:tgtEl>
                                        <p:attrNameLst>
                                          <p:attrName>style.visibility</p:attrName>
                                        </p:attrNameLst>
                                      </p:cBhvr>
                                      <p:to>
                                        <p:strVal val="visible"/>
                                      </p:to>
                                    </p:set>
                                    <p:animEffect transition="in" filter="fade">
                                      <p:cBhvr>
                                        <p:cTn id="11" dur="500"/>
                                        <p:tgtEl>
                                          <p:spTgt spid="1638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6387">
                                            <p:txEl>
                                              <p:pRg st="1" end="1"/>
                                            </p:txEl>
                                          </p:spTgt>
                                        </p:tgtEl>
                                        <p:attrNameLst>
                                          <p:attrName>style.visibility</p:attrName>
                                        </p:attrNameLst>
                                      </p:cBhvr>
                                      <p:to>
                                        <p:strVal val="visible"/>
                                      </p:to>
                                    </p:set>
                                    <p:animEffect transition="in" filter="fade">
                                      <p:cBhvr>
                                        <p:cTn id="14" dur="500"/>
                                        <p:tgtEl>
                                          <p:spTgt spid="16387">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fade">
                                      <p:cBhvr>
                                        <p:cTn id="17" dur="500"/>
                                        <p:tgtEl>
                                          <p:spTgt spid="1638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6387">
                                            <p:txEl>
                                              <p:pRg st="3" end="3"/>
                                            </p:txEl>
                                          </p:spTgt>
                                        </p:tgtEl>
                                        <p:attrNameLst>
                                          <p:attrName>style.visibility</p:attrName>
                                        </p:attrNameLst>
                                      </p:cBhvr>
                                      <p:to>
                                        <p:strVal val="visible"/>
                                      </p:to>
                                    </p:set>
                                    <p:animEffect transition="in" filter="fade">
                                      <p:cBhvr>
                                        <p:cTn id="20" dur="500"/>
                                        <p:tgtEl>
                                          <p:spTgt spid="1638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6390"/>
                                        </p:tgtEl>
                                        <p:attrNameLst>
                                          <p:attrName>style.visibility</p:attrName>
                                        </p:attrNameLst>
                                      </p:cBhvr>
                                      <p:to>
                                        <p:strVal val="visible"/>
                                      </p:to>
                                    </p:set>
                                    <p:animEffect transition="in" filter="fade">
                                      <p:cBhvr>
                                        <p:cTn id="25" dur="500"/>
                                        <p:tgtEl>
                                          <p:spTgt spid="16390"/>
                                        </p:tgtEl>
                                      </p:cBhvr>
                                    </p:animEffect>
                                  </p:childTnLst>
                                </p:cTn>
                              </p:par>
                              <p:par>
                                <p:cTn id="26" presetID="10" presetClass="entr" presetSubtype="0" fill="hold" nodeType="withEffect">
                                  <p:stCondLst>
                                    <p:cond delay="0"/>
                                  </p:stCondLst>
                                  <p:childTnLst>
                                    <p:set>
                                      <p:cBhvr>
                                        <p:cTn id="27" dur="1" fill="hold">
                                          <p:stCondLst>
                                            <p:cond delay="0"/>
                                          </p:stCondLst>
                                        </p:cTn>
                                        <p:tgtEl>
                                          <p:spTgt spid="16392"/>
                                        </p:tgtEl>
                                        <p:attrNameLst>
                                          <p:attrName>style.visibility</p:attrName>
                                        </p:attrNameLst>
                                      </p:cBhvr>
                                      <p:to>
                                        <p:strVal val="visible"/>
                                      </p:to>
                                    </p:set>
                                    <p:animEffect transition="in" filter="fade">
                                      <p:cBhvr>
                                        <p:cTn id="28" dur="500"/>
                                        <p:tgtEl>
                                          <p:spTgt spid="1639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xit" presetSubtype="0" fill="hold" nodeType="clickEffect">
                                  <p:stCondLst>
                                    <p:cond delay="0"/>
                                  </p:stCondLst>
                                  <p:childTnLst>
                                    <p:animEffect transition="out" filter="fade">
                                      <p:cBhvr>
                                        <p:cTn id="32" dur="500"/>
                                        <p:tgtEl>
                                          <p:spTgt spid="16392"/>
                                        </p:tgtEl>
                                      </p:cBhvr>
                                    </p:animEffect>
                                    <p:set>
                                      <p:cBhvr>
                                        <p:cTn id="33" dur="1" fill="hold">
                                          <p:stCondLst>
                                            <p:cond delay="499"/>
                                          </p:stCondLst>
                                        </p:cTn>
                                        <p:tgtEl>
                                          <p:spTgt spid="16392"/>
                                        </p:tgtEl>
                                        <p:attrNameLst>
                                          <p:attrName>style.visibility</p:attrName>
                                        </p:attrNameLst>
                                      </p:cBhvr>
                                      <p:to>
                                        <p:strVal val="hidden"/>
                                      </p:to>
                                    </p:set>
                                  </p:childTnLst>
                                </p:cTn>
                              </p:par>
                            </p:childTnLst>
                          </p:cTn>
                        </p:par>
                        <p:par>
                          <p:cTn id="34" fill="hold" nodeType="afterGroup">
                            <p:stCondLst>
                              <p:cond delay="500"/>
                            </p:stCondLst>
                            <p:childTnLst>
                              <p:par>
                                <p:cTn id="35" presetID="10"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16394"/>
                                        </p:tgtEl>
                                        <p:attrNameLst>
                                          <p:attrName>style.visibility</p:attrName>
                                        </p:attrNameLst>
                                      </p:cBhvr>
                                      <p:to>
                                        <p:strVal val="visible"/>
                                      </p:to>
                                    </p:set>
                                    <p:animEffect transition="in" filter="fade">
                                      <p:cBhvr>
                                        <p:cTn id="42" dur="500"/>
                                        <p:tgtEl>
                                          <p:spTgt spid="16394"/>
                                        </p:tgtEl>
                                      </p:cBhvr>
                                    </p:animEffect>
                                  </p:childTnLst>
                                </p:cTn>
                              </p:par>
                            </p:childTnLst>
                          </p:cTn>
                        </p:par>
                        <p:par>
                          <p:cTn id="43" fill="hold" nodeType="afterGroup">
                            <p:stCondLst>
                              <p:cond delay="500"/>
                            </p:stCondLst>
                            <p:childTnLst>
                              <p:par>
                                <p:cTn id="44" presetID="21" presetClass="entr" presetSubtype="1"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heel(1)">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5"/>
                </p:tgtEl>
              </p:cMediaNode>
            </p:audio>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471D6-FC2C-465C-A078-0168034EEFF9}"/>
              </a:ext>
            </a:extLst>
          </p:cNvPr>
          <p:cNvSpPr>
            <a:spLocks noGrp="1"/>
          </p:cNvSpPr>
          <p:nvPr>
            <p:ph type="title"/>
          </p:nvPr>
        </p:nvSpPr>
        <p:spPr/>
        <p:txBody>
          <a:bodyPr/>
          <a:lstStyle/>
          <a:p>
            <a:pPr>
              <a:defRPr/>
            </a:pPr>
            <a:r>
              <a:rPr lang="en-US" dirty="0"/>
              <a:t>Types of IPs</a:t>
            </a:r>
          </a:p>
        </p:txBody>
      </p:sp>
      <p:sp>
        <p:nvSpPr>
          <p:cNvPr id="16387" name="Content Placeholder 2">
            <a:extLst>
              <a:ext uri="{FF2B5EF4-FFF2-40B4-BE49-F238E27FC236}">
                <a16:creationId xmlns:a16="http://schemas.microsoft.com/office/drawing/2014/main" id="{3E85978D-40E3-41DD-B9AE-4DE14FD17E12}"/>
              </a:ext>
            </a:extLst>
          </p:cNvPr>
          <p:cNvSpPr>
            <a:spLocks noGrp="1" noChangeArrowheads="1"/>
          </p:cNvSpPr>
          <p:nvPr>
            <p:ph idx="1"/>
          </p:nvPr>
        </p:nvSpPr>
        <p:spPr/>
        <p:txBody>
          <a:bodyPr/>
          <a:lstStyle/>
          <a:p>
            <a:r>
              <a:rPr lang="en-US" altLang="en-US"/>
              <a:t>Trademarks</a:t>
            </a:r>
            <a:r>
              <a:rPr lang="en-US" altLang="en-US" baseline="30000"/>
              <a:t>®</a:t>
            </a:r>
            <a:r>
              <a:rPr lang="en-US" altLang="en-US"/>
              <a:t>™</a:t>
            </a:r>
          </a:p>
          <a:p>
            <a:pPr lvl="1"/>
            <a:r>
              <a:rPr lang="en-US" altLang="en-US"/>
              <a:t>Identifying symbols, words or devices used to distinguish the trademarked item</a:t>
            </a:r>
          </a:p>
          <a:p>
            <a:pPr lvl="2"/>
            <a:r>
              <a:rPr lang="en-US" altLang="en-US"/>
              <a:t>Ubisoft®, Big Mac®, shape of a Coca-Cola bottle, etc.</a:t>
            </a:r>
          </a:p>
          <a:p>
            <a:pPr lvl="1"/>
            <a:r>
              <a:rPr lang="en-US" altLang="en-US"/>
              <a:t>Must be distinguishing and not generalised</a:t>
            </a:r>
          </a:p>
          <a:p>
            <a:pPr lvl="1"/>
            <a:endParaRPr lang="en-US" altLang="en-US"/>
          </a:p>
          <a:p>
            <a:pPr lvl="1"/>
            <a:endParaRPr lang="en-US" altLang="en-US"/>
          </a:p>
        </p:txBody>
      </p:sp>
      <p:sp>
        <p:nvSpPr>
          <p:cNvPr id="19460" name="Slide Number Placeholder 3">
            <a:extLst>
              <a:ext uri="{FF2B5EF4-FFF2-40B4-BE49-F238E27FC236}">
                <a16:creationId xmlns:a16="http://schemas.microsoft.com/office/drawing/2014/main" id="{C55038DD-B63D-47B9-B909-115ED73B80A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91B2D3E3-7E42-4A17-89C1-55B6FD12B593}" type="slidenum">
              <a:rPr kumimoji="0" lang="en-US" altLang="en-US" sz="1200" b="0" smtClean="0">
                <a:latin typeface="Arial" panose="020B0604020202020204" pitchFamily="34" charset="0"/>
              </a:rPr>
              <a:pPr>
                <a:spcBef>
                  <a:spcPct val="50000"/>
                </a:spcBef>
                <a:buClrTx/>
                <a:buSzTx/>
                <a:buFontTx/>
                <a:buNone/>
              </a:pPr>
              <a:t>6</a:t>
            </a:fld>
            <a:endParaRPr kumimoji="0" lang="en-US" altLang="en-US" sz="1200" b="0">
              <a:latin typeface="Arial" panose="020B0604020202020204" pitchFamily="34" charset="0"/>
            </a:endParaRPr>
          </a:p>
        </p:txBody>
      </p:sp>
      <p:pic>
        <p:nvPicPr>
          <p:cNvPr id="32770" name="Picture 2" descr="Replicatch Online Brand Protection — Perception Partners®">
            <a:extLst>
              <a:ext uri="{FF2B5EF4-FFF2-40B4-BE49-F238E27FC236}">
                <a16:creationId xmlns:a16="http://schemas.microsoft.com/office/drawing/2014/main" id="{3976ED30-EBEC-4E85-9E5F-9AB371F7EC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1850" y="3646488"/>
            <a:ext cx="5091113"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a:extLst>
              <a:ext uri="{FF2B5EF4-FFF2-40B4-BE49-F238E27FC236}">
                <a16:creationId xmlns:a16="http://schemas.microsoft.com/office/drawing/2014/main" id="{6F11D2D4-69B0-4E20-A6A5-3B4BB2C4C89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6029">
        <p15:prstTrans prst="peelOff"/>
      </p:transition>
    </mc:Choice>
    <mc:Fallback>
      <p:transition spd="slow" advTm="760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16387">
                                            <p:txEl>
                                              <p:pRg st="0" end="0"/>
                                            </p:txEl>
                                          </p:spTgt>
                                        </p:tgtEl>
                                        <p:attrNameLst>
                                          <p:attrName>style.visibility</p:attrName>
                                        </p:attrNameLst>
                                      </p:cBhvr>
                                      <p:to>
                                        <p:strVal val="visible"/>
                                      </p:to>
                                    </p:set>
                                    <p:animEffect transition="in" filter="fade">
                                      <p:cBhvr>
                                        <p:cTn id="11" dur="500"/>
                                        <p:tgtEl>
                                          <p:spTgt spid="1638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6387">
                                            <p:txEl>
                                              <p:pRg st="1" end="1"/>
                                            </p:txEl>
                                          </p:spTgt>
                                        </p:tgtEl>
                                        <p:attrNameLst>
                                          <p:attrName>style.visibility</p:attrName>
                                        </p:attrNameLst>
                                      </p:cBhvr>
                                      <p:to>
                                        <p:strVal val="visible"/>
                                      </p:to>
                                    </p:set>
                                    <p:animEffect transition="in" filter="fade">
                                      <p:cBhvr>
                                        <p:cTn id="14" dur="500"/>
                                        <p:tgtEl>
                                          <p:spTgt spid="16387">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fade">
                                      <p:cBhvr>
                                        <p:cTn id="17" dur="500"/>
                                        <p:tgtEl>
                                          <p:spTgt spid="1638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6387">
                                            <p:txEl>
                                              <p:pRg st="3" end="3"/>
                                            </p:txEl>
                                          </p:spTgt>
                                        </p:tgtEl>
                                        <p:attrNameLst>
                                          <p:attrName>style.visibility</p:attrName>
                                        </p:attrNameLst>
                                      </p:cBhvr>
                                      <p:to>
                                        <p:strVal val="visible"/>
                                      </p:to>
                                    </p:set>
                                    <p:animEffect transition="in" filter="fade">
                                      <p:cBhvr>
                                        <p:cTn id="20" dur="500"/>
                                        <p:tgtEl>
                                          <p:spTgt spid="16387">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32770"/>
                                        </p:tgtEl>
                                        <p:attrNameLst>
                                          <p:attrName>style.visibility</p:attrName>
                                        </p:attrNameLst>
                                      </p:cBhvr>
                                      <p:to>
                                        <p:strVal val="visible"/>
                                      </p:to>
                                    </p:set>
                                    <p:animEffect transition="in" filter="fade">
                                      <p:cBhvr>
                                        <p:cTn id="25" dur="500"/>
                                        <p:tgtEl>
                                          <p:spTgt spid="3277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0E08-4BF3-4F82-8BD2-BE1EFE09A10C}"/>
              </a:ext>
            </a:extLst>
          </p:cNvPr>
          <p:cNvSpPr>
            <a:spLocks noGrp="1"/>
          </p:cNvSpPr>
          <p:nvPr>
            <p:ph type="title"/>
          </p:nvPr>
        </p:nvSpPr>
        <p:spPr/>
        <p:txBody>
          <a:bodyPr/>
          <a:lstStyle/>
          <a:p>
            <a:pPr>
              <a:defRPr/>
            </a:pPr>
            <a:r>
              <a:rPr lang="en-US" dirty="0"/>
              <a:t>Types of IPs</a:t>
            </a:r>
          </a:p>
        </p:txBody>
      </p:sp>
      <p:sp>
        <p:nvSpPr>
          <p:cNvPr id="3" name="Content Placeholder 2">
            <a:extLst>
              <a:ext uri="{FF2B5EF4-FFF2-40B4-BE49-F238E27FC236}">
                <a16:creationId xmlns:a16="http://schemas.microsoft.com/office/drawing/2014/main" id="{138494FB-EF08-4165-9B45-E087B1D42245}"/>
              </a:ext>
            </a:extLst>
          </p:cNvPr>
          <p:cNvSpPr>
            <a:spLocks noGrp="1" noChangeArrowheads="1"/>
          </p:cNvSpPr>
          <p:nvPr>
            <p:ph idx="1"/>
          </p:nvPr>
        </p:nvSpPr>
        <p:spPr/>
        <p:txBody>
          <a:bodyPr/>
          <a:lstStyle/>
          <a:p>
            <a:r>
              <a:rPr lang="en-US" altLang="en-US"/>
              <a:t>Trade Secrets</a:t>
            </a:r>
          </a:p>
          <a:p>
            <a:pPr lvl="1"/>
            <a:r>
              <a:rPr lang="en-US" altLang="en-US"/>
              <a:t>Information that a company keeps secret and gives them a competitive edge</a:t>
            </a:r>
          </a:p>
          <a:p>
            <a:pPr lvl="1"/>
            <a:r>
              <a:rPr lang="en-US" altLang="en-US"/>
              <a:t>Costs money to develop and generates revenue</a:t>
            </a:r>
          </a:p>
          <a:p>
            <a:pPr lvl="1"/>
            <a:r>
              <a:rPr lang="en-US" altLang="en-US"/>
              <a:t>Google search engine, recipe of KFC, etc.</a:t>
            </a:r>
          </a:p>
        </p:txBody>
      </p:sp>
      <p:sp>
        <p:nvSpPr>
          <p:cNvPr id="21508" name="Slide Number Placeholder 3">
            <a:extLst>
              <a:ext uri="{FF2B5EF4-FFF2-40B4-BE49-F238E27FC236}">
                <a16:creationId xmlns:a16="http://schemas.microsoft.com/office/drawing/2014/main" id="{F0C4243E-4658-4FCC-A279-86F9C611FCC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F95FAFE8-3CDF-43A2-A540-8EE6EBFE45A9}" type="slidenum">
              <a:rPr kumimoji="0" lang="en-US" altLang="en-US" sz="1200" b="0" smtClean="0">
                <a:latin typeface="Arial" panose="020B0604020202020204" pitchFamily="34" charset="0"/>
              </a:rPr>
              <a:pPr>
                <a:spcBef>
                  <a:spcPct val="50000"/>
                </a:spcBef>
                <a:buClrTx/>
                <a:buSzTx/>
                <a:buFontTx/>
                <a:buNone/>
              </a:pPr>
              <a:t>7</a:t>
            </a:fld>
            <a:endParaRPr kumimoji="0" lang="en-US" altLang="en-US" sz="1200" b="0">
              <a:latin typeface="Arial" panose="020B0604020202020204" pitchFamily="34" charset="0"/>
            </a:endParaRPr>
          </a:p>
        </p:txBody>
      </p:sp>
      <p:pic>
        <p:nvPicPr>
          <p:cNvPr id="17414" name="Picture 6" descr="KFC Bucket transparent PNG - StickPNG">
            <a:extLst>
              <a:ext uri="{FF2B5EF4-FFF2-40B4-BE49-F238E27FC236}">
                <a16:creationId xmlns:a16="http://schemas.microsoft.com/office/drawing/2014/main" id="{A14E4546-C630-44C0-97FD-8084CE168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810000"/>
            <a:ext cx="19669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8" descr="Fried Chicken Recipe | Food Network">
            <a:extLst>
              <a:ext uri="{FF2B5EF4-FFF2-40B4-BE49-F238E27FC236}">
                <a16:creationId xmlns:a16="http://schemas.microsoft.com/office/drawing/2014/main" id="{1CD99B5A-45A5-4D5B-87DC-BC47886971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3500" y="4038600"/>
            <a:ext cx="1714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10" descr="Crispy Fried Chicken Recipe | Taste of Home">
            <a:extLst>
              <a:ext uri="{FF2B5EF4-FFF2-40B4-BE49-F238E27FC236}">
                <a16:creationId xmlns:a16="http://schemas.microsoft.com/office/drawing/2014/main" id="{33F92313-AD32-4D4B-83DD-362142844F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0300" y="4538663"/>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12" descr="Crispy Fried Chicken">
            <a:extLst>
              <a:ext uri="{FF2B5EF4-FFF2-40B4-BE49-F238E27FC236}">
                <a16:creationId xmlns:a16="http://schemas.microsoft.com/office/drawing/2014/main" id="{55BAE333-99E1-4EE3-9E3A-906CF27C7E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3888" y="3846513"/>
            <a:ext cx="11811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6" descr="Snoop Dogg's Fried Chicken Recipe With Potato Chip Batter">
            <a:extLst>
              <a:ext uri="{FF2B5EF4-FFF2-40B4-BE49-F238E27FC236}">
                <a16:creationId xmlns:a16="http://schemas.microsoft.com/office/drawing/2014/main" id="{DEC3E642-8C58-4191-B8F4-12477BD0F2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2250" y="5037138"/>
            <a:ext cx="1592263"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6" name="Picture 18" descr="Super Crispy Fried Chicken - Dinner, then Dessert">
            <a:extLst>
              <a:ext uri="{FF2B5EF4-FFF2-40B4-BE49-F238E27FC236}">
                <a16:creationId xmlns:a16="http://schemas.microsoft.com/office/drawing/2014/main" id="{D6FF9537-B6D1-4856-BF19-056F791FEB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7863" y="3876675"/>
            <a:ext cx="914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a:extLst>
              <a:ext uri="{FF2B5EF4-FFF2-40B4-BE49-F238E27FC236}">
                <a16:creationId xmlns:a16="http://schemas.microsoft.com/office/drawing/2014/main" id="{8ACE0B14-BCC0-4AE8-A83D-F38CC13AB941}"/>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500" advTm="47232">
        <p:checker/>
      </p:transition>
    </mc:Choice>
    <mc:Fallback>
      <p:transition spd="slow" advTm="47232">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17414"/>
                                        </p:tgtEl>
                                        <p:attrNameLst>
                                          <p:attrName>style.visibility</p:attrName>
                                        </p:attrNameLst>
                                      </p:cBhvr>
                                      <p:to>
                                        <p:strVal val="visible"/>
                                      </p:to>
                                    </p:set>
                                    <p:animEffect transition="in" filter="fade">
                                      <p:cBhvr>
                                        <p:cTn id="25" dur="500"/>
                                        <p:tgtEl>
                                          <p:spTgt spid="1741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17416"/>
                                        </p:tgtEl>
                                        <p:attrNameLst>
                                          <p:attrName>style.visibility</p:attrName>
                                        </p:attrNameLst>
                                      </p:cBhvr>
                                      <p:to>
                                        <p:strVal val="visible"/>
                                      </p:to>
                                    </p:set>
                                    <p:animEffect transition="in" filter="fade">
                                      <p:cBhvr>
                                        <p:cTn id="30" dur="500"/>
                                        <p:tgtEl>
                                          <p:spTgt spid="17416"/>
                                        </p:tgtEl>
                                      </p:cBhvr>
                                    </p:animEffect>
                                  </p:childTnLst>
                                </p:cTn>
                              </p:par>
                            </p:childTnLst>
                          </p:cTn>
                        </p:par>
                        <p:par>
                          <p:cTn id="31" fill="hold" nodeType="afterGroup">
                            <p:stCondLst>
                              <p:cond delay="500"/>
                            </p:stCondLst>
                            <p:childTnLst>
                              <p:par>
                                <p:cTn id="32" presetID="10" presetClass="entr" presetSubtype="0" fill="hold" nodeType="afterEffect">
                                  <p:stCondLst>
                                    <p:cond delay="0"/>
                                  </p:stCondLst>
                                  <p:childTnLst>
                                    <p:set>
                                      <p:cBhvr>
                                        <p:cTn id="33" dur="1" fill="hold">
                                          <p:stCondLst>
                                            <p:cond delay="0"/>
                                          </p:stCondLst>
                                        </p:cTn>
                                        <p:tgtEl>
                                          <p:spTgt spid="17418"/>
                                        </p:tgtEl>
                                        <p:attrNameLst>
                                          <p:attrName>style.visibility</p:attrName>
                                        </p:attrNameLst>
                                      </p:cBhvr>
                                      <p:to>
                                        <p:strVal val="visible"/>
                                      </p:to>
                                    </p:set>
                                    <p:animEffect transition="in" filter="fade">
                                      <p:cBhvr>
                                        <p:cTn id="34" dur="500"/>
                                        <p:tgtEl>
                                          <p:spTgt spid="17418"/>
                                        </p:tgtEl>
                                      </p:cBhvr>
                                    </p:animEffect>
                                  </p:childTnLst>
                                </p:cTn>
                              </p:par>
                            </p:childTnLst>
                          </p:cTn>
                        </p:par>
                        <p:par>
                          <p:cTn id="35" fill="hold" nodeType="afterGroup">
                            <p:stCondLst>
                              <p:cond delay="1000"/>
                            </p:stCondLst>
                            <p:childTnLst>
                              <p:par>
                                <p:cTn id="36" presetID="10" presetClass="entr" presetSubtype="0" fill="hold" nodeType="afterEffect">
                                  <p:stCondLst>
                                    <p:cond delay="0"/>
                                  </p:stCondLst>
                                  <p:childTnLst>
                                    <p:set>
                                      <p:cBhvr>
                                        <p:cTn id="37" dur="1" fill="hold">
                                          <p:stCondLst>
                                            <p:cond delay="0"/>
                                          </p:stCondLst>
                                        </p:cTn>
                                        <p:tgtEl>
                                          <p:spTgt spid="17420"/>
                                        </p:tgtEl>
                                        <p:attrNameLst>
                                          <p:attrName>style.visibility</p:attrName>
                                        </p:attrNameLst>
                                      </p:cBhvr>
                                      <p:to>
                                        <p:strVal val="visible"/>
                                      </p:to>
                                    </p:set>
                                    <p:animEffect transition="in" filter="fade">
                                      <p:cBhvr>
                                        <p:cTn id="38" dur="500"/>
                                        <p:tgtEl>
                                          <p:spTgt spid="17420"/>
                                        </p:tgtEl>
                                      </p:cBhvr>
                                    </p:animEffect>
                                  </p:childTnLst>
                                </p:cTn>
                              </p:par>
                            </p:childTnLst>
                          </p:cTn>
                        </p:par>
                        <p:par>
                          <p:cTn id="39" fill="hold" nodeType="afterGroup">
                            <p:stCondLst>
                              <p:cond delay="1500"/>
                            </p:stCondLst>
                            <p:childTnLst>
                              <p:par>
                                <p:cTn id="40" presetID="10" presetClass="entr" presetSubtype="0" fill="hold" nodeType="afterEffect">
                                  <p:stCondLst>
                                    <p:cond delay="0"/>
                                  </p:stCondLst>
                                  <p:childTnLst>
                                    <p:set>
                                      <p:cBhvr>
                                        <p:cTn id="41" dur="1" fill="hold">
                                          <p:stCondLst>
                                            <p:cond delay="0"/>
                                          </p:stCondLst>
                                        </p:cTn>
                                        <p:tgtEl>
                                          <p:spTgt spid="17424"/>
                                        </p:tgtEl>
                                        <p:attrNameLst>
                                          <p:attrName>style.visibility</p:attrName>
                                        </p:attrNameLst>
                                      </p:cBhvr>
                                      <p:to>
                                        <p:strVal val="visible"/>
                                      </p:to>
                                    </p:set>
                                    <p:animEffect transition="in" filter="fade">
                                      <p:cBhvr>
                                        <p:cTn id="42" dur="500"/>
                                        <p:tgtEl>
                                          <p:spTgt spid="17424"/>
                                        </p:tgtEl>
                                      </p:cBhvr>
                                    </p:animEffect>
                                  </p:childTnLst>
                                </p:cTn>
                              </p:par>
                            </p:childTnLst>
                          </p:cTn>
                        </p:par>
                        <p:par>
                          <p:cTn id="43" fill="hold" nodeType="afterGroup">
                            <p:stCondLst>
                              <p:cond delay="2000"/>
                            </p:stCondLst>
                            <p:childTnLst>
                              <p:par>
                                <p:cTn id="44" presetID="10" presetClass="entr" presetSubtype="0" fill="hold" nodeType="afterEffect">
                                  <p:stCondLst>
                                    <p:cond delay="0"/>
                                  </p:stCondLst>
                                  <p:childTnLst>
                                    <p:set>
                                      <p:cBhvr>
                                        <p:cTn id="45" dur="1" fill="hold">
                                          <p:stCondLst>
                                            <p:cond delay="0"/>
                                          </p:stCondLst>
                                        </p:cTn>
                                        <p:tgtEl>
                                          <p:spTgt spid="17426"/>
                                        </p:tgtEl>
                                        <p:attrNameLst>
                                          <p:attrName>style.visibility</p:attrName>
                                        </p:attrNameLst>
                                      </p:cBhvr>
                                      <p:to>
                                        <p:strVal val="visible"/>
                                      </p:to>
                                    </p:set>
                                    <p:animEffect transition="in" filter="fade">
                                      <p:cBhvr>
                                        <p:cTn id="46" dur="500"/>
                                        <p:tgtEl>
                                          <p:spTgt spid="174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0E08-4BF3-4F82-8BD2-BE1EFE09A10C}"/>
              </a:ext>
            </a:extLst>
          </p:cNvPr>
          <p:cNvSpPr>
            <a:spLocks noGrp="1"/>
          </p:cNvSpPr>
          <p:nvPr>
            <p:ph type="title"/>
          </p:nvPr>
        </p:nvSpPr>
        <p:spPr/>
        <p:txBody>
          <a:bodyPr/>
          <a:lstStyle/>
          <a:p>
            <a:pPr>
              <a:defRPr/>
            </a:pPr>
            <a:r>
              <a:rPr lang="en-US" dirty="0"/>
              <a:t>Types of IPs</a:t>
            </a:r>
          </a:p>
        </p:txBody>
      </p:sp>
      <p:sp>
        <p:nvSpPr>
          <p:cNvPr id="3" name="Content Placeholder 2">
            <a:extLst>
              <a:ext uri="{FF2B5EF4-FFF2-40B4-BE49-F238E27FC236}">
                <a16:creationId xmlns:a16="http://schemas.microsoft.com/office/drawing/2014/main" id="{797439E2-CDA5-40E5-9780-5C3D1A4D2180}"/>
              </a:ext>
            </a:extLst>
          </p:cNvPr>
          <p:cNvSpPr>
            <a:spLocks noGrp="1"/>
          </p:cNvSpPr>
          <p:nvPr>
            <p:ph idx="1"/>
          </p:nvPr>
        </p:nvSpPr>
        <p:spPr>
          <a:xfrm>
            <a:off x="381000" y="1066800"/>
            <a:ext cx="5257800" cy="5181600"/>
          </a:xfrm>
        </p:spPr>
        <p:txBody>
          <a:bodyPr>
            <a:normAutofit/>
          </a:bodyPr>
          <a:lstStyle/>
          <a:p>
            <a:pPr>
              <a:buFont typeface="Wingdings" charset="2"/>
              <a:buChar char="§"/>
              <a:defRPr/>
            </a:pPr>
            <a:r>
              <a:rPr lang="en-US" dirty="0"/>
              <a:t>Patents</a:t>
            </a:r>
          </a:p>
          <a:p>
            <a:pPr lvl="1">
              <a:buFont typeface="Wingdings" charset="2"/>
              <a:buChar char="§"/>
              <a:defRPr/>
            </a:pPr>
            <a:r>
              <a:rPr lang="en-US" dirty="0"/>
              <a:t>Applies to inventions</a:t>
            </a:r>
          </a:p>
          <a:p>
            <a:pPr lvl="2">
              <a:buFont typeface="Wingdings" charset="2"/>
              <a:buChar char="§"/>
              <a:defRPr/>
            </a:pPr>
            <a:r>
              <a:rPr lang="en-US" dirty="0"/>
              <a:t>Does not apply to ideas</a:t>
            </a:r>
          </a:p>
          <a:p>
            <a:pPr lvl="1">
              <a:buFont typeface="Wingdings" charset="2"/>
              <a:buChar char="§"/>
              <a:defRPr/>
            </a:pPr>
            <a:r>
              <a:rPr lang="en-US" dirty="0"/>
              <a:t>Must be new, involve some inventive step and have a useful application</a:t>
            </a:r>
          </a:p>
          <a:p>
            <a:pPr lvl="1">
              <a:buFont typeface="Wingdings" charset="2"/>
              <a:buChar char="§"/>
              <a:defRPr/>
            </a:pPr>
            <a:r>
              <a:rPr lang="en-US" dirty="0"/>
              <a:t>Prevent others from making, using or selling for a </a:t>
            </a:r>
            <a:r>
              <a:rPr lang="en-US" u="sng" dirty="0"/>
              <a:t>fixed</a:t>
            </a:r>
            <a:r>
              <a:rPr lang="en-US" dirty="0"/>
              <a:t> time frame</a:t>
            </a:r>
          </a:p>
          <a:p>
            <a:pPr lvl="2">
              <a:buFont typeface="Wingdings" charset="2"/>
              <a:buChar char="§"/>
              <a:defRPr/>
            </a:pPr>
            <a:r>
              <a:rPr lang="en-US" dirty="0"/>
              <a:t>Becomes public domain after expiry</a:t>
            </a:r>
          </a:p>
        </p:txBody>
      </p:sp>
      <p:sp>
        <p:nvSpPr>
          <p:cNvPr id="45060" name="Slide Number Placeholder 3">
            <a:extLst>
              <a:ext uri="{FF2B5EF4-FFF2-40B4-BE49-F238E27FC236}">
                <a16:creationId xmlns:a16="http://schemas.microsoft.com/office/drawing/2014/main" id="{316E1714-AF5E-4B6D-9D85-A21E023D117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616AF824-CB00-428F-A8DE-538AD897560D}" type="slidenum">
              <a:rPr kumimoji="0" lang="en-US" altLang="en-US" sz="1200" b="0" smtClean="0">
                <a:latin typeface="Arial" panose="020B0604020202020204" pitchFamily="34" charset="0"/>
              </a:rPr>
              <a:pPr>
                <a:spcBef>
                  <a:spcPct val="50000"/>
                </a:spcBef>
                <a:buClrTx/>
                <a:buSzTx/>
                <a:buFontTx/>
                <a:buNone/>
              </a:pPr>
              <a:t>8</a:t>
            </a:fld>
            <a:endParaRPr kumimoji="0" lang="en-US" altLang="en-US" sz="1200" b="0">
              <a:latin typeface="Arial" panose="020B0604020202020204" pitchFamily="34" charset="0"/>
            </a:endParaRPr>
          </a:p>
        </p:txBody>
      </p:sp>
      <p:pic>
        <p:nvPicPr>
          <p:cNvPr id="37890" name="Picture 2" descr="http://www.gamasutra.com/features/20070119/crazytaxi.jpg">
            <a:extLst>
              <a:ext uri="{FF2B5EF4-FFF2-40B4-BE49-F238E27FC236}">
                <a16:creationId xmlns:a16="http://schemas.microsoft.com/office/drawing/2014/main" id="{754CF2F8-A676-4FDE-ABF3-DD2995B386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5809" y="3756412"/>
            <a:ext cx="274479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https://patentimages.storage.googleapis.com/da/a0/42/917710eeeb2079/US08641525-20140204-D00001.png">
            <a:extLst>
              <a:ext uri="{FF2B5EF4-FFF2-40B4-BE49-F238E27FC236}">
                <a16:creationId xmlns:a16="http://schemas.microsoft.com/office/drawing/2014/main" id="{49D725DA-8589-40D1-B2E4-BFDE8242EC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7966" y="1211574"/>
            <a:ext cx="1607634" cy="2217426"/>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descr="XIAOMI MI VR Headset with 9-Axis Inertial Motion Controller Type-C">
            <a:extLst>
              <a:ext uri="{FF2B5EF4-FFF2-40B4-BE49-F238E27FC236}">
                <a16:creationId xmlns:a16="http://schemas.microsoft.com/office/drawing/2014/main" id="{3AC9BFEB-07BC-4A3C-8584-BB5A2F40F4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1350" y="1476375"/>
            <a:ext cx="177165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08E20E55-8D77-49FA-BF6A-39B5A313AFA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67706">
        <p:blinds dir="vert"/>
      </p:transition>
    </mc:Choice>
    <mc:Fallback>
      <p:transition spd="slow" advTm="67706">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7892"/>
                                        </p:tgtEl>
                                        <p:attrNameLst>
                                          <p:attrName>style.visibility</p:attrName>
                                        </p:attrNameLst>
                                      </p:cBhvr>
                                      <p:to>
                                        <p:strVal val="visible"/>
                                      </p:to>
                                    </p:set>
                                    <p:animEffect transition="in" filter="fade">
                                      <p:cBhvr>
                                        <p:cTn id="33" dur="500"/>
                                        <p:tgtEl>
                                          <p:spTgt spid="3789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7894"/>
                                        </p:tgtEl>
                                        <p:attrNameLst>
                                          <p:attrName>style.visibility</p:attrName>
                                        </p:attrNameLst>
                                      </p:cBhvr>
                                      <p:to>
                                        <p:strVal val="visible"/>
                                      </p:to>
                                    </p:set>
                                    <p:animEffect transition="in" filter="fade">
                                      <p:cBhvr>
                                        <p:cTn id="38" dur="500"/>
                                        <p:tgtEl>
                                          <p:spTgt spid="3789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7890"/>
                                        </p:tgtEl>
                                        <p:attrNameLst>
                                          <p:attrName>style.visibility</p:attrName>
                                        </p:attrNameLst>
                                      </p:cBhvr>
                                      <p:to>
                                        <p:strVal val="visible"/>
                                      </p:to>
                                    </p:set>
                                    <p:animEffect transition="in" filter="fade">
                                      <p:cBhvr>
                                        <p:cTn id="43" dur="500"/>
                                        <p:tgtEl>
                                          <p:spTgt spid="3789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7D86D-7898-4D2C-92BA-BEF0B203620E}"/>
              </a:ext>
            </a:extLst>
          </p:cNvPr>
          <p:cNvSpPr>
            <a:spLocks noGrp="1"/>
          </p:cNvSpPr>
          <p:nvPr>
            <p:ph type="title"/>
          </p:nvPr>
        </p:nvSpPr>
        <p:spPr/>
        <p:txBody>
          <a:bodyPr/>
          <a:lstStyle/>
          <a:p>
            <a:pPr>
              <a:defRPr/>
            </a:pPr>
            <a:r>
              <a:rPr lang="en-US" dirty="0"/>
              <a:t>Legal Agreements</a:t>
            </a:r>
          </a:p>
        </p:txBody>
      </p:sp>
      <p:sp>
        <p:nvSpPr>
          <p:cNvPr id="3" name="Content Placeholder 2">
            <a:extLst>
              <a:ext uri="{FF2B5EF4-FFF2-40B4-BE49-F238E27FC236}">
                <a16:creationId xmlns:a16="http://schemas.microsoft.com/office/drawing/2014/main" id="{87B7086F-BEC9-407B-B29E-6C1FA4C17F98}"/>
              </a:ext>
            </a:extLst>
          </p:cNvPr>
          <p:cNvSpPr>
            <a:spLocks noGrp="1"/>
          </p:cNvSpPr>
          <p:nvPr>
            <p:ph idx="1"/>
          </p:nvPr>
        </p:nvSpPr>
        <p:spPr/>
        <p:txBody>
          <a:bodyPr>
            <a:normAutofit fontScale="92500" lnSpcReduction="10000"/>
          </a:bodyPr>
          <a:lstStyle/>
          <a:p>
            <a:pPr>
              <a:buFont typeface="Wingdings" charset="2"/>
              <a:buChar char="§"/>
              <a:defRPr/>
            </a:pPr>
            <a:r>
              <a:rPr lang="en-US" dirty="0"/>
              <a:t>Contracts between 2 or more parties that outline responsibilities and duties</a:t>
            </a:r>
          </a:p>
          <a:p>
            <a:pPr lvl="1">
              <a:buFont typeface="Wingdings" charset="2"/>
              <a:buChar char="§"/>
              <a:defRPr/>
            </a:pPr>
            <a:r>
              <a:rPr lang="en-US" dirty="0"/>
              <a:t>Work for hire</a:t>
            </a:r>
          </a:p>
          <a:p>
            <a:pPr lvl="2">
              <a:buFont typeface="Wingdings" charset="2"/>
              <a:buChar char="§"/>
              <a:defRPr/>
            </a:pPr>
            <a:r>
              <a:rPr lang="en-US" dirty="0"/>
              <a:t>Who owns what</a:t>
            </a:r>
          </a:p>
          <a:p>
            <a:pPr lvl="1">
              <a:buFont typeface="Wingdings" charset="2"/>
              <a:buChar char="§"/>
              <a:defRPr/>
            </a:pPr>
            <a:r>
              <a:rPr lang="en-US" dirty="0"/>
              <a:t>Non-disclosure agreements (NDA)</a:t>
            </a:r>
          </a:p>
          <a:p>
            <a:pPr lvl="2">
              <a:buFont typeface="Wingdings" charset="2"/>
              <a:buChar char="§"/>
              <a:defRPr/>
            </a:pPr>
            <a:r>
              <a:rPr lang="en-US" dirty="0"/>
              <a:t>Allow sharing of ideas</a:t>
            </a:r>
          </a:p>
          <a:p>
            <a:pPr lvl="1">
              <a:buFont typeface="Wingdings" charset="2"/>
              <a:buChar char="§"/>
              <a:defRPr/>
            </a:pPr>
            <a:r>
              <a:rPr lang="en-US" dirty="0"/>
              <a:t>Development contracts</a:t>
            </a:r>
          </a:p>
          <a:p>
            <a:pPr lvl="2">
              <a:buFont typeface="Wingdings" charset="2"/>
              <a:buChar char="§"/>
              <a:defRPr/>
            </a:pPr>
            <a:r>
              <a:rPr lang="en-US" dirty="0"/>
              <a:t>Normally between publisher and game studio</a:t>
            </a:r>
          </a:p>
          <a:p>
            <a:pPr lvl="1">
              <a:buFont typeface="Wingdings" charset="2"/>
              <a:buChar char="§"/>
              <a:defRPr/>
            </a:pPr>
            <a:r>
              <a:rPr lang="en-US" dirty="0"/>
              <a:t>End User License Agreements (EULA)</a:t>
            </a:r>
          </a:p>
          <a:p>
            <a:pPr lvl="2">
              <a:buFont typeface="Wingdings" charset="2"/>
              <a:buChar char="§"/>
              <a:defRPr/>
            </a:pPr>
            <a:r>
              <a:rPr lang="en-US" dirty="0"/>
              <a:t>Establishes ownership, prevents resale and piracy</a:t>
            </a:r>
          </a:p>
          <a:p>
            <a:pPr lvl="1">
              <a:buFont typeface="Wingdings" charset="2"/>
              <a:buChar char="§"/>
              <a:defRPr/>
            </a:pPr>
            <a:r>
              <a:rPr lang="en-US" dirty="0"/>
              <a:t>Terms of Service (TOS)</a:t>
            </a:r>
          </a:p>
          <a:p>
            <a:pPr lvl="2">
              <a:buFont typeface="Wingdings" charset="2"/>
              <a:buChar char="§"/>
              <a:defRPr/>
            </a:pPr>
            <a:r>
              <a:rPr lang="en-US" dirty="0"/>
              <a:t>Outlines behavior of players in the game world</a:t>
            </a:r>
          </a:p>
          <a:p>
            <a:pPr lvl="2">
              <a:buFont typeface="Wingdings" charset="2"/>
              <a:buChar char="§"/>
              <a:defRPr/>
            </a:pPr>
            <a:endParaRPr lang="en-US" dirty="0"/>
          </a:p>
        </p:txBody>
      </p:sp>
      <p:sp>
        <p:nvSpPr>
          <p:cNvPr id="23556" name="Slide Number Placeholder 3">
            <a:extLst>
              <a:ext uri="{FF2B5EF4-FFF2-40B4-BE49-F238E27FC236}">
                <a16:creationId xmlns:a16="http://schemas.microsoft.com/office/drawing/2014/main" id="{651832AC-18D6-481E-9AA2-A96B4CB036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5EF3D836-671B-4E84-B539-7143637A94FE}" type="slidenum">
              <a:rPr kumimoji="0" lang="en-US" altLang="en-US" sz="1200" b="0" smtClean="0">
                <a:latin typeface="Arial" panose="020B0604020202020204" pitchFamily="34" charset="0"/>
              </a:rPr>
              <a:pPr>
                <a:spcBef>
                  <a:spcPct val="50000"/>
                </a:spcBef>
                <a:buClrTx/>
                <a:buSzTx/>
                <a:buFontTx/>
                <a:buNone/>
              </a:pPr>
              <a:t>9</a:t>
            </a:fld>
            <a:endParaRPr kumimoji="0" lang="en-US" altLang="en-US" sz="1200" b="0">
              <a:latin typeface="Arial" panose="020B0604020202020204" pitchFamily="34" charset="0"/>
            </a:endParaRPr>
          </a:p>
        </p:txBody>
      </p:sp>
      <p:pic>
        <p:nvPicPr>
          <p:cNvPr id="23557" name="Picture 4">
            <a:extLst>
              <a:ext uri="{FF2B5EF4-FFF2-40B4-BE49-F238E27FC236}">
                <a16:creationId xmlns:a16="http://schemas.microsoft.com/office/drawing/2014/main" id="{0ECE5C5B-7134-46A0-97F1-A2BBF5AB33A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73725" y="2108200"/>
            <a:ext cx="236855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a:extLst>
              <a:ext uri="{FF2B5EF4-FFF2-40B4-BE49-F238E27FC236}">
                <a16:creationId xmlns:a16="http://schemas.microsoft.com/office/drawing/2014/main" id="{42CA9068-8720-4B0F-B911-09C9092866E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200" advTm="109010">
        <p14:prism/>
      </p:transition>
    </mc:Choice>
    <mc:Fallback>
      <p:transition spd="slow" advTm="1090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5"/>
</p:tagLst>
</file>

<file path=ppt/tags/tag2.xml><?xml version="1.0" encoding="utf-8"?>
<p:tagLst xmlns:a="http://schemas.openxmlformats.org/drawingml/2006/main" xmlns:r="http://schemas.openxmlformats.org/officeDocument/2006/relationships" xmlns:p="http://schemas.openxmlformats.org/presentationml/2006/main">
  <p:tag name="TIMING" val="|26|25.8|14.1"/>
</p:tagLst>
</file>

<file path=ppt/tags/tag3.xml><?xml version="1.0" encoding="utf-8"?>
<p:tagLst xmlns:a="http://schemas.openxmlformats.org/drawingml/2006/main" xmlns:r="http://schemas.openxmlformats.org/officeDocument/2006/relationships" xmlns:p="http://schemas.openxmlformats.org/presentationml/2006/main">
  <p:tag name="TIMING" val="|5.6|41.6|15.2|16.3"/>
</p:tagLst>
</file>

<file path=ppt/tags/tag4.xml><?xml version="1.0" encoding="utf-8"?>
<p:tagLst xmlns:a="http://schemas.openxmlformats.org/drawingml/2006/main" xmlns:r="http://schemas.openxmlformats.org/officeDocument/2006/relationships" xmlns:p="http://schemas.openxmlformats.org/presentationml/2006/main">
  <p:tag name="TIMING" val="|3|30.6"/>
</p:tagLst>
</file>

<file path=ppt/tags/tag5.xml><?xml version="1.0" encoding="utf-8"?>
<p:tagLst xmlns:a="http://schemas.openxmlformats.org/drawingml/2006/main" xmlns:r="http://schemas.openxmlformats.org/officeDocument/2006/relationships" xmlns:p="http://schemas.openxmlformats.org/presentationml/2006/main">
  <p:tag name="TIMING" val="|2.8|36.8|1.5"/>
</p:tagLst>
</file>

<file path=ppt/tags/tag6.xml><?xml version="1.0" encoding="utf-8"?>
<p:tagLst xmlns:a="http://schemas.openxmlformats.org/drawingml/2006/main" xmlns:r="http://schemas.openxmlformats.org/officeDocument/2006/relationships" xmlns:p="http://schemas.openxmlformats.org/presentationml/2006/main">
  <p:tag name="TIMING" val="|2.8|21.6|27.5|2.5|2.8"/>
</p:tagLst>
</file>

<file path=ppt/tags/tag7.xml><?xml version="1.0" encoding="utf-8"?>
<p:tagLst xmlns:a="http://schemas.openxmlformats.org/drawingml/2006/main" xmlns:r="http://schemas.openxmlformats.org/officeDocument/2006/relationships" xmlns:p="http://schemas.openxmlformats.org/presentationml/2006/main">
  <p:tag name="TIMING" val="|8.4|8|21.1|14.5|23.2|12"/>
</p:tagLst>
</file>

<file path=ppt/tags/tag8.xml><?xml version="1.0" encoding="utf-8"?>
<p:tagLst xmlns:a="http://schemas.openxmlformats.org/drawingml/2006/main" xmlns:r="http://schemas.openxmlformats.org/officeDocument/2006/relationships" xmlns:p="http://schemas.openxmlformats.org/presentationml/2006/main">
  <p:tag name="TIMING" val="|1.8|23.3|24.5"/>
</p:tagLst>
</file>

<file path=ppt/tags/tag9.xml><?xml version="1.0" encoding="utf-8"?>
<p:tagLst xmlns:a="http://schemas.openxmlformats.org/drawingml/2006/main" xmlns:r="http://schemas.openxmlformats.org/officeDocument/2006/relationships" xmlns:p="http://schemas.openxmlformats.org/presentationml/2006/main">
  <p:tag name="TIMING" val="|41.2"/>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1071</TotalTime>
  <Words>2613</Words>
  <Application>Microsoft Office PowerPoint</Application>
  <PresentationFormat>On-screen Show (4:3)</PresentationFormat>
  <Paragraphs>139</Paragraphs>
  <Slides>11</Slides>
  <Notes>11</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Verdana</vt:lpstr>
      <vt:lpstr>MS PGothic</vt:lpstr>
      <vt:lpstr>Arial</vt:lpstr>
      <vt:lpstr>Tahoma</vt:lpstr>
      <vt:lpstr>Arial Narrow</vt:lpstr>
      <vt:lpstr>Wingdings</vt:lpstr>
      <vt:lpstr>Calibri</vt:lpstr>
      <vt:lpstr>Contport</vt:lpstr>
      <vt:lpstr>PowerPoint Presentation</vt:lpstr>
      <vt:lpstr>PowerPoint Presentation</vt:lpstr>
      <vt:lpstr> Legal Issues</vt:lpstr>
      <vt:lpstr>Intellectual Property Rights</vt:lpstr>
      <vt:lpstr>Types of IPs</vt:lpstr>
      <vt:lpstr>Types of IPs</vt:lpstr>
      <vt:lpstr>Types of IPs</vt:lpstr>
      <vt:lpstr>Types of IPs</vt:lpstr>
      <vt:lpstr>Legal Agreements</vt:lpstr>
      <vt:lpstr>Licenses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 Teck Jin Andrew</dc:creator>
  <cp:lastModifiedBy>Oon Wee Chong</cp:lastModifiedBy>
  <cp:revision>63</cp:revision>
  <cp:lastPrinted>2000-08-04T01:42:18Z</cp:lastPrinted>
  <dcterms:created xsi:type="dcterms:W3CDTF">2016-02-13T05:17:33Z</dcterms:created>
  <dcterms:modified xsi:type="dcterms:W3CDTF">2020-04-23T07:28:13Z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owc2@np.edu.sg</vt:lpwstr>
  </property>
  <property fmtid="{D5CDD505-2E9C-101B-9397-08002B2CF9AE}" pid="5" name="MSIP_Label_84f81056-721b-4b22-8334-0449c6cc893e_SetDate">
    <vt:lpwstr>2020-03-23T09:10:17.4891061Z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5fcc026d-f390-47e7-ba5d-3f229760b7eb</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iteId">
    <vt:lpwstr>cba9e115-3016-4462-a1ab-a565cba0cdf1</vt:lpwstr>
  </property>
  <property fmtid="{D5CDD505-2E9C-101B-9397-08002B2CF9AE}" pid="12" name="MSIP_Label_30286cb9-b49f-4646-87a5-340028348160_Owner">
    <vt:lpwstr>owc2@np.edu.sg</vt:lpwstr>
  </property>
  <property fmtid="{D5CDD505-2E9C-101B-9397-08002B2CF9AE}" pid="13" name="MSIP_Label_30286cb9-b49f-4646-87a5-340028348160_SetDate">
    <vt:lpwstr>2020-03-23T09:10:17.4891061Z</vt:lpwstr>
  </property>
  <property fmtid="{D5CDD505-2E9C-101B-9397-08002B2CF9AE}" pid="14" name="MSIP_Label_30286cb9-b49f-4646-87a5-340028348160_Name">
    <vt:lpwstr>Non Sensitive</vt:lpwstr>
  </property>
  <property fmtid="{D5CDD505-2E9C-101B-9397-08002B2CF9AE}" pid="15" name="MSIP_Label_30286cb9-b49f-4646-87a5-340028348160_Application">
    <vt:lpwstr>Microsoft Azure Information Protection</vt:lpwstr>
  </property>
  <property fmtid="{D5CDD505-2E9C-101B-9397-08002B2CF9AE}" pid="16" name="MSIP_Label_30286cb9-b49f-4646-87a5-340028348160_ActionId">
    <vt:lpwstr>5fcc026d-f390-47e7-ba5d-3f229760b7eb</vt:lpwstr>
  </property>
  <property fmtid="{D5CDD505-2E9C-101B-9397-08002B2CF9AE}" pid="17" name="MSIP_Label_30286cb9-b49f-4646-87a5-340028348160_Parent">
    <vt:lpwstr>84f81056-721b-4b22-8334-0449c6cc893e</vt:lpwstr>
  </property>
  <property fmtid="{D5CDD505-2E9C-101B-9397-08002B2CF9AE}" pid="18" name="MSIP_Label_30286cb9-b49f-4646-87a5-340028348160_Extended_MSFT_Method">
    <vt:lpwstr>Automatic</vt:lpwstr>
  </property>
  <property fmtid="{D5CDD505-2E9C-101B-9397-08002B2CF9AE}" pid="19" name="Sensitivity">
    <vt:lpwstr>Official (Closed) Non Sensitive</vt:lpwstr>
  </property>
</Properties>
</file>